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6" r:id="rId2"/>
    <p:sldId id="328" r:id="rId3"/>
    <p:sldId id="327" r:id="rId4"/>
    <p:sldId id="330" r:id="rId5"/>
    <p:sldId id="311" r:id="rId6"/>
    <p:sldId id="320" r:id="rId7"/>
    <p:sldId id="329" r:id="rId8"/>
    <p:sldId id="266" r:id="rId9"/>
    <p:sldId id="263" r:id="rId10"/>
    <p:sldId id="309" r:id="rId11"/>
    <p:sldId id="257" r:id="rId12"/>
    <p:sldId id="288" r:id="rId13"/>
    <p:sldId id="289" r:id="rId14"/>
    <p:sldId id="267" r:id="rId15"/>
    <p:sldId id="331" r:id="rId16"/>
    <p:sldId id="32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86" autoAdjust="0"/>
  </p:normalViewPr>
  <p:slideViewPr>
    <p:cSldViewPr>
      <p:cViewPr varScale="1">
        <p:scale>
          <a:sx n="74" d="100"/>
          <a:sy n="74" d="100"/>
        </p:scale>
        <p:origin x="-10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5C9057-6FBD-4683-9CE0-97C2909E71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5C9057-6FBD-4683-9CE0-97C2909E71D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9460" name="Slide Number Placeholder 3"/>
          <p:cNvSpPr>
            <a:spLocks noGrp="1"/>
          </p:cNvSpPr>
          <p:nvPr>
            <p:ph type="sldNum" sz="quarter" idx="5"/>
          </p:nvPr>
        </p:nvSpPr>
        <p:spPr>
          <a:noFill/>
        </p:spPr>
        <p:txBody>
          <a:bodyPr/>
          <a:lstStyle/>
          <a:p>
            <a:fld id="{590E9447-2C84-45D9-9728-EB5E081D5D84}"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0484" name="Slide Number Placeholder 3"/>
          <p:cNvSpPr>
            <a:spLocks noGrp="1"/>
          </p:cNvSpPr>
          <p:nvPr>
            <p:ph type="sldNum" sz="quarter" idx="5"/>
          </p:nvPr>
        </p:nvSpPr>
        <p:spPr>
          <a:noFill/>
        </p:spPr>
        <p:txBody>
          <a:bodyPr/>
          <a:lstStyle/>
          <a:p>
            <a:fld id="{AD794581-B9E9-420A-95E2-EA447FD32FE3}"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7B360-049C-4029-874B-DE575649D3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F7C40-92B0-4BBD-B0EC-0275C00C38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61D4D-D5E5-4594-B4BA-27BAEFD660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6191C66-8ECC-40AA-BBD7-C6B1FE0388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7C1F95-65D2-4863-BE25-A13748087A0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42554F9-3B44-47F4-8565-7BDF295EF6B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6614A-4C20-4098-B0ED-9AB9A656E4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BD6E8-F184-4BEA-B214-6624F2F4A7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26ADE-91D3-44BB-A878-DA5BECD903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1DACD-1302-4CB9-88E8-2507E2BBAA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FD1FA9-5C77-474C-A54F-E7A982F6E2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CE58B4-34B2-482D-9E0A-70103BD9A7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3B123F-5B99-4C9E-8D8F-C676B2895C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E8148-60E9-4630-A4C5-09A6342380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 Kelly Heffernan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CFCAB7-C064-40D0-9394-8A9B10824B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(c) Kelly Heffernan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DB8304A-7BCF-4CA2-BCF4-AC925854F2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a:xfrm>
            <a:off x="4495800" y="304800"/>
            <a:ext cx="4419600" cy="6202363"/>
          </a:xfrm>
        </p:spPr>
        <p:txBody>
          <a:bodyPr/>
          <a:lstStyle/>
          <a:p>
            <a:r>
              <a:rPr lang="en-US" sz="2400" smtClean="0"/>
              <a:t>South Fl Audubon Society:</a:t>
            </a:r>
            <a:br>
              <a:rPr lang="en-US" sz="2400" smtClean="0"/>
            </a:br>
            <a:r>
              <a:rPr lang="en-US" sz="2400" smtClean="0"/>
              <a:t>Project Perch’s</a:t>
            </a:r>
            <a:br>
              <a:rPr lang="en-US" sz="2400" smtClean="0"/>
            </a:br>
            <a:r>
              <a:rPr lang="en-US" sz="2400" smtClean="0"/>
              <a:t>Burrowing Owl Basics</a:t>
            </a:r>
            <a:br>
              <a:rPr lang="en-US" sz="2400" smtClean="0"/>
            </a:br>
            <a:r>
              <a:rPr lang="en-US" sz="2400" smtClean="0"/>
              <a:t>Kelly Heffernan</a:t>
            </a:r>
            <a:br>
              <a:rPr lang="en-US" sz="2400" smtClean="0"/>
            </a:br>
            <a:r>
              <a:rPr lang="en-US" sz="2400" smtClean="0"/>
              <a:t/>
            </a:r>
            <a:br>
              <a:rPr lang="en-US" sz="2400" smtClean="0"/>
            </a:br>
            <a:r>
              <a:rPr lang="en-US" sz="2400" smtClean="0"/>
              <a:t>Athene Cunicularia</a:t>
            </a:r>
            <a:br>
              <a:rPr lang="en-US" sz="2400" smtClean="0"/>
            </a:br>
            <a:r>
              <a:rPr lang="en-US" sz="2400" smtClean="0"/>
              <a:t/>
            </a:r>
            <a:br>
              <a:rPr lang="en-US" sz="2400" smtClean="0"/>
            </a:br>
            <a:r>
              <a:rPr lang="en-US" sz="2400" b="1" smtClean="0"/>
              <a:t>Latin</a:t>
            </a:r>
            <a:r>
              <a:rPr lang="en-US" sz="2400" smtClean="0"/>
              <a:t/>
            </a:r>
            <a:br>
              <a:rPr lang="en-US" sz="2400" smtClean="0"/>
            </a:br>
            <a:r>
              <a:rPr lang="en-US" sz="2400" u="sng" smtClean="0"/>
              <a:t>Athene</a:t>
            </a:r>
            <a:r>
              <a:rPr lang="en-US" sz="2400" smtClean="0"/>
              <a:t> = Greek Goddess of Wisdom, she loved owls  </a:t>
            </a:r>
            <a:br>
              <a:rPr lang="en-US" sz="2400" smtClean="0"/>
            </a:br>
            <a:r>
              <a:rPr lang="en-US" sz="2400" smtClean="0"/>
              <a:t/>
            </a:r>
            <a:br>
              <a:rPr lang="en-US" sz="2400" smtClean="0"/>
            </a:br>
            <a:r>
              <a:rPr lang="en-US" sz="2400" u="sng" smtClean="0"/>
              <a:t>Cunicularia</a:t>
            </a:r>
            <a:r>
              <a:rPr lang="en-US" sz="2400" smtClean="0"/>
              <a:t> = miner or burrower</a:t>
            </a:r>
            <a:br>
              <a:rPr lang="en-US" sz="2400" smtClean="0"/>
            </a:br>
            <a:r>
              <a:rPr lang="en-US" sz="2400" smtClean="0"/>
              <a:t/>
            </a:r>
            <a:br>
              <a:rPr lang="en-US" sz="2400" smtClean="0"/>
            </a:br>
            <a:r>
              <a:rPr lang="en-US" sz="1800" smtClean="0"/>
              <a:t>All photos by Andy Down, Radpix</a:t>
            </a:r>
            <a:br>
              <a:rPr lang="en-US" sz="1800" smtClean="0"/>
            </a:br>
            <a:r>
              <a:rPr lang="en-US" sz="1800" smtClean="0"/>
              <a:t>unless noted otherwise</a:t>
            </a:r>
          </a:p>
        </p:txBody>
      </p:sp>
      <p:pic>
        <p:nvPicPr>
          <p:cNvPr id="2051" name="Picture 9" descr="Burrowing Owls-0005"/>
          <p:cNvPicPr>
            <a:picLocks noGrp="1" noChangeAspect="1" noChangeArrowheads="1"/>
          </p:cNvPicPr>
          <p:nvPr>
            <p:ph idx="1"/>
          </p:nvPr>
        </p:nvPicPr>
        <p:blipFill>
          <a:blip r:embed="rId3" cstate="print"/>
          <a:srcRect/>
          <a:stretch>
            <a:fillRect/>
          </a:stretch>
        </p:blipFill>
        <p:spPr>
          <a:xfrm>
            <a:off x="304800" y="381000"/>
            <a:ext cx="4114800" cy="6096000"/>
          </a:xfrm>
        </p:spPr>
      </p:pic>
      <p:sp>
        <p:nvSpPr>
          <p:cNvPr id="4" name="Footer Placeholder 3"/>
          <p:cNvSpPr>
            <a:spLocks noGrp="1"/>
          </p:cNvSpPr>
          <p:nvPr>
            <p:ph type="ftr" sz="quarter" idx="11"/>
          </p:nvPr>
        </p:nvSpPr>
        <p:spPr>
          <a:xfrm>
            <a:off x="1447800" y="6553200"/>
            <a:ext cx="16002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Tall2"/>
          <p:cNvPicPr>
            <a:picLocks noGrp="1" noChangeAspect="1" noChangeArrowheads="1"/>
          </p:cNvPicPr>
          <p:nvPr>
            <p:ph idx="1"/>
          </p:nvPr>
        </p:nvPicPr>
        <p:blipFill>
          <a:blip r:embed="rId2" cstate="print"/>
          <a:srcRect/>
          <a:stretch>
            <a:fillRect/>
          </a:stretch>
        </p:blipFill>
        <p:spPr>
          <a:xfrm>
            <a:off x="228600" y="228600"/>
            <a:ext cx="4267200" cy="6172200"/>
          </a:xfrm>
        </p:spPr>
      </p:pic>
      <p:sp>
        <p:nvSpPr>
          <p:cNvPr id="11267" name="TextBox 3"/>
          <p:cNvSpPr txBox="1">
            <a:spLocks noChangeArrowheads="1"/>
          </p:cNvSpPr>
          <p:nvPr/>
        </p:nvSpPr>
        <p:spPr bwMode="auto">
          <a:xfrm>
            <a:off x="5486400" y="1219200"/>
            <a:ext cx="3124200" cy="4800600"/>
          </a:xfrm>
          <a:prstGeom prst="rect">
            <a:avLst/>
          </a:prstGeom>
          <a:noFill/>
          <a:ln w="9525">
            <a:noFill/>
            <a:miter lim="800000"/>
            <a:headEnd/>
            <a:tailEnd/>
          </a:ln>
        </p:spPr>
        <p:txBody>
          <a:bodyPr>
            <a:spAutoFit/>
          </a:bodyPr>
          <a:lstStyle/>
          <a:p>
            <a:r>
              <a:rPr lang="en-US"/>
              <a:t>28 Days = Eggs Incubate</a:t>
            </a:r>
          </a:p>
          <a:p>
            <a:endParaRPr lang="en-US"/>
          </a:p>
          <a:p>
            <a:r>
              <a:rPr lang="en-US"/>
              <a:t>2-3 Weeks = Stay in Burrow Adults Hunt Day and Night </a:t>
            </a:r>
          </a:p>
          <a:p>
            <a:endParaRPr lang="en-US"/>
          </a:p>
          <a:p>
            <a:r>
              <a:rPr lang="en-US"/>
              <a:t>42-45 Days = Young Fledge</a:t>
            </a:r>
          </a:p>
          <a:p>
            <a:endParaRPr lang="en-US"/>
          </a:p>
          <a:p>
            <a:r>
              <a:rPr lang="en-US"/>
              <a:t>4 Weeks = Young Move to Nearby Burrows</a:t>
            </a:r>
          </a:p>
          <a:p>
            <a:endParaRPr lang="en-US"/>
          </a:p>
          <a:p>
            <a:r>
              <a:rPr lang="en-US"/>
              <a:t>5-6 Weeks = Take Short Flights</a:t>
            </a:r>
          </a:p>
          <a:p>
            <a:endParaRPr lang="en-US"/>
          </a:p>
          <a:p>
            <a:r>
              <a:rPr lang="en-US"/>
              <a:t>7-8 Weeks = Longer Flights, Hunt and Dig</a:t>
            </a:r>
          </a:p>
          <a:p>
            <a:endParaRPr lang="en-US"/>
          </a:p>
          <a:p>
            <a:r>
              <a:rPr lang="en-US"/>
              <a:t>9-10 Weeks = Independent</a:t>
            </a:r>
          </a:p>
        </p:txBody>
      </p:sp>
      <p:sp>
        <p:nvSpPr>
          <p:cNvPr id="11268" name="Title 4"/>
          <p:cNvSpPr>
            <a:spLocks noGrp="1"/>
          </p:cNvSpPr>
          <p:nvPr>
            <p:ph type="title"/>
          </p:nvPr>
        </p:nvSpPr>
        <p:spPr>
          <a:xfrm>
            <a:off x="5029200" y="457200"/>
            <a:ext cx="3886200" cy="685800"/>
          </a:xfrm>
        </p:spPr>
        <p:txBody>
          <a:bodyPr/>
          <a:lstStyle/>
          <a:p>
            <a:r>
              <a:rPr lang="en-US" sz="2800" smtClean="0"/>
              <a:t>How do owls grow up?</a:t>
            </a:r>
          </a:p>
        </p:txBody>
      </p:sp>
      <p:sp>
        <p:nvSpPr>
          <p:cNvPr id="5" name="Footer Placeholder 4"/>
          <p:cNvSpPr>
            <a:spLocks noGrp="1"/>
          </p:cNvSpPr>
          <p:nvPr>
            <p:ph type="ftr" sz="quarter" idx="11"/>
          </p:nvPr>
        </p:nvSpPr>
        <p:spPr>
          <a:xfrm>
            <a:off x="1676400" y="6477000"/>
            <a:ext cx="1371600" cy="3810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Burrowing-894"/>
          <p:cNvPicPr>
            <a:picLocks noGrp="1" noChangeAspect="1" noChangeArrowheads="1"/>
          </p:cNvPicPr>
          <p:nvPr>
            <p:ph idx="1"/>
          </p:nvPr>
        </p:nvPicPr>
        <p:blipFill>
          <a:blip r:embed="rId2" cstate="print"/>
          <a:srcRect/>
          <a:stretch>
            <a:fillRect/>
          </a:stretch>
        </p:blipFill>
        <p:spPr>
          <a:xfrm>
            <a:off x="228600" y="609600"/>
            <a:ext cx="8686800" cy="5867400"/>
          </a:xfrm>
        </p:spPr>
      </p:pic>
      <p:sp>
        <p:nvSpPr>
          <p:cNvPr id="12291" name="TextBox 10"/>
          <p:cNvSpPr txBox="1">
            <a:spLocks noChangeArrowheads="1"/>
          </p:cNvSpPr>
          <p:nvPr/>
        </p:nvSpPr>
        <p:spPr bwMode="auto">
          <a:xfrm>
            <a:off x="152400" y="152400"/>
            <a:ext cx="8991600" cy="461963"/>
          </a:xfrm>
          <a:prstGeom prst="rect">
            <a:avLst/>
          </a:prstGeom>
          <a:noFill/>
          <a:ln w="9525">
            <a:noFill/>
            <a:miter lim="800000"/>
            <a:headEnd/>
            <a:tailEnd/>
          </a:ln>
        </p:spPr>
        <p:txBody>
          <a:bodyPr>
            <a:spAutoFit/>
          </a:bodyPr>
          <a:lstStyle/>
          <a:p>
            <a:r>
              <a:rPr lang="en-US" sz="2400"/>
              <a:t>Only owl likely to be seen perched in the open, during the day.</a:t>
            </a:r>
          </a:p>
        </p:txBody>
      </p:sp>
      <p:sp>
        <p:nvSpPr>
          <p:cNvPr id="4" name="Footer Placeholder 3"/>
          <p:cNvSpPr>
            <a:spLocks noGrp="1"/>
          </p:cNvSpPr>
          <p:nvPr>
            <p:ph type="ftr" sz="quarter" idx="11"/>
          </p:nvPr>
        </p:nvSpPr>
        <p:spPr>
          <a:xfrm>
            <a:off x="228600" y="6553200"/>
            <a:ext cx="12954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Burrowing-895"/>
          <p:cNvPicPr>
            <a:picLocks noGrp="1" noChangeAspect="1" noChangeArrowheads="1"/>
          </p:cNvPicPr>
          <p:nvPr>
            <p:ph idx="1"/>
          </p:nvPr>
        </p:nvPicPr>
        <p:blipFill>
          <a:blip r:embed="rId2" cstate="print"/>
          <a:srcRect/>
          <a:stretch>
            <a:fillRect/>
          </a:stretch>
        </p:blipFill>
        <p:spPr>
          <a:xfrm>
            <a:off x="228600" y="609600"/>
            <a:ext cx="8610600" cy="5943600"/>
          </a:xfrm>
        </p:spPr>
      </p:pic>
      <p:sp>
        <p:nvSpPr>
          <p:cNvPr id="13315" name="TextBox 9"/>
          <p:cNvSpPr txBox="1">
            <a:spLocks noChangeArrowheads="1"/>
          </p:cNvSpPr>
          <p:nvPr/>
        </p:nvSpPr>
        <p:spPr bwMode="auto">
          <a:xfrm>
            <a:off x="152400" y="152400"/>
            <a:ext cx="8763000" cy="461963"/>
          </a:xfrm>
          <a:prstGeom prst="rect">
            <a:avLst/>
          </a:prstGeom>
          <a:noFill/>
          <a:ln w="9525">
            <a:noFill/>
            <a:miter lim="800000"/>
            <a:headEnd/>
            <a:tailEnd/>
          </a:ln>
        </p:spPr>
        <p:txBody>
          <a:bodyPr>
            <a:spAutoFit/>
          </a:bodyPr>
          <a:lstStyle/>
          <a:p>
            <a:r>
              <a:rPr lang="en-US" sz="2400"/>
              <a:t> To hunt they walk or run, swoop down from a hover or a perch.</a:t>
            </a:r>
          </a:p>
        </p:txBody>
      </p:sp>
      <p:sp>
        <p:nvSpPr>
          <p:cNvPr id="4" name="Footer Placeholder 3"/>
          <p:cNvSpPr>
            <a:spLocks noGrp="1"/>
          </p:cNvSpPr>
          <p:nvPr>
            <p:ph type="ftr" sz="quarter" idx="11"/>
          </p:nvPr>
        </p:nvSpPr>
        <p:spPr>
          <a:xfrm>
            <a:off x="228600" y="6553200"/>
            <a:ext cx="12192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Burrowing-896"/>
          <p:cNvPicPr>
            <a:picLocks noGrp="1" noChangeAspect="1" noChangeArrowheads="1"/>
          </p:cNvPicPr>
          <p:nvPr>
            <p:ph idx="1"/>
          </p:nvPr>
        </p:nvPicPr>
        <p:blipFill>
          <a:blip r:embed="rId2" cstate="print"/>
          <a:srcRect/>
          <a:stretch>
            <a:fillRect/>
          </a:stretch>
        </p:blipFill>
        <p:spPr>
          <a:xfrm>
            <a:off x="228600" y="609600"/>
            <a:ext cx="8763000" cy="5867400"/>
          </a:xfrm>
        </p:spPr>
      </p:pic>
      <p:sp>
        <p:nvSpPr>
          <p:cNvPr id="14339" name="TextBox 8"/>
          <p:cNvSpPr txBox="1">
            <a:spLocks noChangeArrowheads="1"/>
          </p:cNvSpPr>
          <p:nvPr/>
        </p:nvSpPr>
        <p:spPr bwMode="auto">
          <a:xfrm>
            <a:off x="762000" y="228600"/>
            <a:ext cx="7848600" cy="400050"/>
          </a:xfrm>
          <a:prstGeom prst="rect">
            <a:avLst/>
          </a:prstGeom>
          <a:noFill/>
          <a:ln w="9525">
            <a:noFill/>
            <a:miter lim="800000"/>
            <a:headEnd/>
            <a:tailEnd/>
          </a:ln>
        </p:spPr>
        <p:txBody>
          <a:bodyPr>
            <a:spAutoFit/>
          </a:bodyPr>
          <a:lstStyle/>
          <a:p>
            <a:r>
              <a:rPr lang="en-US" sz="2000"/>
              <a:t>With good perches, owls have high hunting success &amp; survivorship. </a:t>
            </a:r>
          </a:p>
        </p:txBody>
      </p:sp>
      <p:sp>
        <p:nvSpPr>
          <p:cNvPr id="4" name="Footer Placeholder 3"/>
          <p:cNvSpPr>
            <a:spLocks noGrp="1"/>
          </p:cNvSpPr>
          <p:nvPr>
            <p:ph type="ftr" sz="quarter" idx="11"/>
          </p:nvPr>
        </p:nvSpPr>
        <p:spPr>
          <a:xfrm>
            <a:off x="228600" y="6553200"/>
            <a:ext cx="14478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 descr="Burrowing-45"/>
          <p:cNvPicPr>
            <a:picLocks noGrp="1" noChangeAspect="1" noChangeArrowheads="1"/>
          </p:cNvPicPr>
          <p:nvPr>
            <p:ph idx="1"/>
          </p:nvPr>
        </p:nvPicPr>
        <p:blipFill>
          <a:blip r:embed="rId2" cstate="print"/>
          <a:srcRect/>
          <a:stretch>
            <a:fillRect/>
          </a:stretch>
        </p:blipFill>
        <p:spPr>
          <a:xfrm>
            <a:off x="304800" y="1371600"/>
            <a:ext cx="6324600" cy="4648200"/>
          </a:xfrm>
        </p:spPr>
      </p:pic>
      <p:sp>
        <p:nvSpPr>
          <p:cNvPr id="15363" name="Title 6"/>
          <p:cNvSpPr>
            <a:spLocks noGrp="1"/>
          </p:cNvSpPr>
          <p:nvPr>
            <p:ph type="title"/>
          </p:nvPr>
        </p:nvSpPr>
        <p:spPr>
          <a:xfrm>
            <a:off x="228600" y="339725"/>
            <a:ext cx="8458200" cy="585788"/>
          </a:xfrm>
        </p:spPr>
        <p:txBody>
          <a:bodyPr>
            <a:spAutoFit/>
          </a:bodyPr>
          <a:lstStyle/>
          <a:p>
            <a:r>
              <a:rPr lang="en-US" sz="3200" smtClean="0"/>
              <a:t>What do owls need to do well = survivorship?</a:t>
            </a:r>
          </a:p>
        </p:txBody>
      </p:sp>
      <p:sp>
        <p:nvSpPr>
          <p:cNvPr id="15364" name="TextBox 3"/>
          <p:cNvSpPr txBox="1">
            <a:spLocks noChangeArrowheads="1"/>
          </p:cNvSpPr>
          <p:nvPr/>
        </p:nvSpPr>
        <p:spPr bwMode="auto">
          <a:xfrm>
            <a:off x="6705600" y="1143000"/>
            <a:ext cx="2274888" cy="5078413"/>
          </a:xfrm>
          <a:prstGeom prst="rect">
            <a:avLst/>
          </a:prstGeom>
          <a:noFill/>
          <a:ln w="9525">
            <a:noFill/>
            <a:miter lim="800000"/>
            <a:headEnd/>
            <a:tailEnd/>
          </a:ln>
        </p:spPr>
        <p:txBody>
          <a:bodyPr wrap="none">
            <a:spAutoFit/>
          </a:bodyPr>
          <a:lstStyle/>
          <a:p>
            <a:r>
              <a:rPr lang="en-US"/>
              <a:t>Insects, Amphibians</a:t>
            </a:r>
          </a:p>
          <a:p>
            <a:r>
              <a:rPr lang="en-US"/>
              <a:t>   Reptiles,</a:t>
            </a:r>
          </a:p>
          <a:p>
            <a:r>
              <a:rPr lang="en-US"/>
              <a:t>   &amp; Mammals</a:t>
            </a:r>
          </a:p>
          <a:p>
            <a:endParaRPr lang="en-US"/>
          </a:p>
          <a:p>
            <a:r>
              <a:rPr lang="en-US"/>
              <a:t>Open Space</a:t>
            </a:r>
          </a:p>
          <a:p>
            <a:endParaRPr lang="en-US"/>
          </a:p>
          <a:p>
            <a:r>
              <a:rPr lang="en-US"/>
              <a:t>Good Perches</a:t>
            </a:r>
          </a:p>
          <a:p>
            <a:endParaRPr lang="en-US"/>
          </a:p>
          <a:p>
            <a:r>
              <a:rPr lang="en-US"/>
              <a:t>Soil They Can Dig </a:t>
            </a:r>
          </a:p>
          <a:p>
            <a:r>
              <a:rPr lang="en-US"/>
              <a:t>  a Burrow In</a:t>
            </a:r>
          </a:p>
          <a:p>
            <a:endParaRPr lang="en-US"/>
          </a:p>
          <a:p>
            <a:r>
              <a:rPr lang="en-US"/>
              <a:t>Short Sparse </a:t>
            </a:r>
          </a:p>
          <a:p>
            <a:r>
              <a:rPr lang="en-US"/>
              <a:t>   Vegetation</a:t>
            </a:r>
          </a:p>
          <a:p>
            <a:endParaRPr lang="en-US"/>
          </a:p>
          <a:p>
            <a:r>
              <a:rPr lang="en-US"/>
              <a:t>Minimal Disturbance</a:t>
            </a:r>
          </a:p>
          <a:p>
            <a:endParaRPr lang="en-US"/>
          </a:p>
          <a:p>
            <a:r>
              <a:rPr lang="en-US"/>
              <a:t>No pesticides</a:t>
            </a:r>
          </a:p>
          <a:p>
            <a:r>
              <a:rPr lang="en-US"/>
              <a:t>No herbicides</a:t>
            </a:r>
          </a:p>
        </p:txBody>
      </p:sp>
      <p:sp>
        <p:nvSpPr>
          <p:cNvPr id="5" name="Footer Placeholder 4"/>
          <p:cNvSpPr>
            <a:spLocks noGrp="1"/>
          </p:cNvSpPr>
          <p:nvPr>
            <p:ph type="ftr" sz="quarter" idx="11"/>
          </p:nvPr>
        </p:nvSpPr>
        <p:spPr>
          <a:xfrm>
            <a:off x="304800" y="6096000"/>
            <a:ext cx="1371600" cy="231775"/>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2514600" y="381000"/>
            <a:ext cx="6324600" cy="381000"/>
          </a:xfrm>
        </p:spPr>
        <p:txBody>
          <a:bodyPr/>
          <a:lstStyle/>
          <a:p>
            <a:pPr eaLnBrk="1" hangingPunct="1"/>
            <a:r>
              <a:rPr lang="en-US" sz="2800" smtClean="0"/>
              <a:t>The risks or pressures that owls face.</a:t>
            </a:r>
          </a:p>
        </p:txBody>
      </p:sp>
      <p:pic>
        <p:nvPicPr>
          <p:cNvPr id="17411" name="Picture 11" descr="Burrowing-1355"/>
          <p:cNvPicPr>
            <a:picLocks noGrp="1" noChangeAspect="1" noChangeArrowheads="1"/>
          </p:cNvPicPr>
          <p:nvPr>
            <p:ph idx="1"/>
          </p:nvPr>
        </p:nvPicPr>
        <p:blipFill>
          <a:blip r:embed="rId2" cstate="print"/>
          <a:srcRect/>
          <a:stretch>
            <a:fillRect/>
          </a:stretch>
        </p:blipFill>
        <p:spPr>
          <a:xfrm>
            <a:off x="2743200" y="1447800"/>
            <a:ext cx="6096000" cy="4572000"/>
          </a:xfrm>
        </p:spPr>
      </p:pic>
      <p:sp>
        <p:nvSpPr>
          <p:cNvPr id="17412" name="TextBox 3"/>
          <p:cNvSpPr txBox="1">
            <a:spLocks noChangeArrowheads="1"/>
          </p:cNvSpPr>
          <p:nvPr/>
        </p:nvSpPr>
        <p:spPr bwMode="auto">
          <a:xfrm>
            <a:off x="152400" y="457200"/>
            <a:ext cx="2519363" cy="6186309"/>
          </a:xfrm>
          <a:prstGeom prst="rect">
            <a:avLst/>
          </a:prstGeom>
          <a:noFill/>
          <a:ln w="9525">
            <a:noFill/>
            <a:miter lim="800000"/>
            <a:headEnd/>
            <a:tailEnd/>
          </a:ln>
        </p:spPr>
        <p:txBody>
          <a:bodyPr>
            <a:spAutoFit/>
          </a:bodyPr>
          <a:lstStyle/>
          <a:p>
            <a:r>
              <a:rPr lang="en-US" dirty="0"/>
              <a:t>Development</a:t>
            </a:r>
          </a:p>
          <a:p>
            <a:r>
              <a:rPr lang="en-US" dirty="0"/>
              <a:t>   Habitat Loss</a:t>
            </a:r>
          </a:p>
          <a:p>
            <a:r>
              <a:rPr lang="en-US" dirty="0"/>
              <a:t>   Marginal Habitat</a:t>
            </a:r>
          </a:p>
          <a:p>
            <a:endParaRPr lang="en-US" dirty="0"/>
          </a:p>
          <a:p>
            <a:r>
              <a:rPr lang="en-US" dirty="0"/>
              <a:t>Vehicle Collisions</a:t>
            </a:r>
          </a:p>
          <a:p>
            <a:endParaRPr lang="en-US" dirty="0"/>
          </a:p>
          <a:p>
            <a:r>
              <a:rPr lang="en-US" dirty="0"/>
              <a:t>Burrows Collapsed </a:t>
            </a:r>
            <a:endParaRPr lang="en-US" dirty="0" smtClean="0"/>
          </a:p>
          <a:p>
            <a:r>
              <a:rPr lang="en-US" dirty="0"/>
              <a:t>  </a:t>
            </a:r>
            <a:r>
              <a:rPr lang="en-US" dirty="0" smtClean="0"/>
              <a:t>   by </a:t>
            </a:r>
            <a:r>
              <a:rPr lang="en-US" dirty="0"/>
              <a:t>Lawnmowers</a:t>
            </a:r>
          </a:p>
          <a:p>
            <a:r>
              <a:rPr lang="en-US" dirty="0"/>
              <a:t> </a:t>
            </a:r>
          </a:p>
          <a:p>
            <a:r>
              <a:rPr lang="en-US" dirty="0"/>
              <a:t>Predation</a:t>
            </a:r>
          </a:p>
          <a:p>
            <a:r>
              <a:rPr lang="en-US" dirty="0"/>
              <a:t>   Feral Dogs &amp; Cats</a:t>
            </a:r>
          </a:p>
          <a:p>
            <a:r>
              <a:rPr lang="en-US" dirty="0"/>
              <a:t>   Natural Predation</a:t>
            </a:r>
          </a:p>
          <a:p>
            <a:endParaRPr lang="en-US" dirty="0"/>
          </a:p>
          <a:p>
            <a:r>
              <a:rPr lang="en-US" dirty="0"/>
              <a:t>Owl Management</a:t>
            </a:r>
          </a:p>
          <a:p>
            <a:r>
              <a:rPr lang="en-US" dirty="0"/>
              <a:t>   Protected Improperly</a:t>
            </a:r>
          </a:p>
          <a:p>
            <a:r>
              <a:rPr lang="en-US" dirty="0"/>
              <a:t>   Grass Not Mowed</a:t>
            </a:r>
          </a:p>
          <a:p>
            <a:r>
              <a:rPr lang="en-US" dirty="0"/>
              <a:t>    </a:t>
            </a:r>
          </a:p>
          <a:p>
            <a:r>
              <a:rPr lang="en-US" dirty="0"/>
              <a:t>2</a:t>
            </a:r>
            <a:r>
              <a:rPr lang="en-US" baseline="30000" dirty="0"/>
              <a:t>nd</a:t>
            </a:r>
            <a:r>
              <a:rPr lang="en-US" dirty="0"/>
              <a:t> Hand Poison</a:t>
            </a:r>
          </a:p>
          <a:p>
            <a:r>
              <a:rPr lang="en-US" dirty="0"/>
              <a:t>Pesticides</a:t>
            </a:r>
          </a:p>
          <a:p>
            <a:endParaRPr lang="en-US" dirty="0"/>
          </a:p>
          <a:p>
            <a:r>
              <a:rPr lang="en-US" dirty="0" smtClean="0"/>
              <a:t>Weather – </a:t>
            </a:r>
          </a:p>
          <a:p>
            <a:r>
              <a:rPr lang="en-US" dirty="0" smtClean="0"/>
              <a:t>     Burrow Floods</a:t>
            </a:r>
            <a:endParaRPr lang="en-US" dirty="0"/>
          </a:p>
        </p:txBody>
      </p:sp>
      <p:sp>
        <p:nvSpPr>
          <p:cNvPr id="5" name="Footer Placeholder 4"/>
          <p:cNvSpPr>
            <a:spLocks noGrp="1"/>
          </p:cNvSpPr>
          <p:nvPr>
            <p:ph type="ftr" sz="quarter" idx="11"/>
          </p:nvPr>
        </p:nvSpPr>
        <p:spPr>
          <a:xfrm>
            <a:off x="7467600" y="6172200"/>
            <a:ext cx="1371600" cy="2286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609600"/>
            <a:ext cx="5105400" cy="685800"/>
          </a:xfrm>
        </p:spPr>
        <p:txBody>
          <a:bodyPr/>
          <a:lstStyle/>
          <a:p>
            <a:pPr eaLnBrk="1" hangingPunct="1"/>
            <a:r>
              <a:rPr lang="en-US" sz="3200" smtClean="0"/>
              <a:t>How can we help the owls?</a:t>
            </a:r>
          </a:p>
        </p:txBody>
      </p:sp>
      <p:sp>
        <p:nvSpPr>
          <p:cNvPr id="16387" name="Content Placeholder 3"/>
          <p:cNvSpPr>
            <a:spLocks noGrp="1"/>
          </p:cNvSpPr>
          <p:nvPr>
            <p:ph sz="half" idx="2"/>
          </p:nvPr>
        </p:nvSpPr>
        <p:spPr>
          <a:xfrm>
            <a:off x="4953000" y="1295400"/>
            <a:ext cx="4191000" cy="4572000"/>
          </a:xfrm>
        </p:spPr>
        <p:txBody>
          <a:bodyPr/>
          <a:lstStyle/>
          <a:p>
            <a:pPr eaLnBrk="1" hangingPunct="1"/>
            <a:r>
              <a:rPr lang="en-US" sz="2000" smtClean="0"/>
              <a:t>When we see owls, give them space and leave them alone </a:t>
            </a:r>
          </a:p>
          <a:p>
            <a:pPr eaLnBrk="1" hangingPunct="1"/>
            <a:r>
              <a:rPr lang="en-US" sz="2000" smtClean="0"/>
              <a:t>Protect burrows with simple fences to deter foot traffic</a:t>
            </a:r>
          </a:p>
          <a:p>
            <a:pPr eaLnBrk="1" hangingPunct="1"/>
            <a:r>
              <a:rPr lang="en-US" sz="2000" smtClean="0"/>
              <a:t>Keep the grass trimmed so the owls have visibility</a:t>
            </a:r>
          </a:p>
          <a:p>
            <a:pPr eaLnBrk="1" hangingPunct="1"/>
            <a:r>
              <a:rPr lang="en-US" sz="2000" smtClean="0"/>
              <a:t>Mark burrows so they are not run over by large lawn mowers </a:t>
            </a:r>
          </a:p>
          <a:p>
            <a:pPr eaLnBrk="1" hangingPunct="1"/>
            <a:r>
              <a:rPr lang="en-US" sz="2000" smtClean="0"/>
              <a:t>Install artificial burrows for owls</a:t>
            </a:r>
          </a:p>
          <a:p>
            <a:pPr eaLnBrk="1" hangingPunct="1"/>
            <a:r>
              <a:rPr lang="en-US" sz="2000" smtClean="0"/>
              <a:t>Do not let anyone bother the owls, tell a teacher or report</a:t>
            </a:r>
          </a:p>
          <a:p>
            <a:pPr eaLnBrk="1" hangingPunct="1"/>
            <a:r>
              <a:rPr lang="en-US" sz="2000" smtClean="0"/>
              <a:t>Do not use herbicides or pesticides so owls stay healthy</a:t>
            </a:r>
          </a:p>
        </p:txBody>
      </p:sp>
      <p:sp>
        <p:nvSpPr>
          <p:cNvPr id="16388" name="Rectangle 4"/>
          <p:cNvSpPr>
            <a:spLocks noChangeArrowheads="1"/>
          </p:cNvSpPr>
          <p:nvPr/>
        </p:nvSpPr>
        <p:spPr bwMode="auto">
          <a:xfrm>
            <a:off x="304800" y="5715000"/>
            <a:ext cx="4572000" cy="261938"/>
          </a:xfrm>
          <a:prstGeom prst="rect">
            <a:avLst/>
          </a:prstGeom>
          <a:noFill/>
          <a:ln w="9525">
            <a:noFill/>
            <a:miter lim="800000"/>
            <a:headEnd/>
            <a:tailEnd/>
          </a:ln>
        </p:spPr>
        <p:txBody>
          <a:bodyPr>
            <a:spAutoFit/>
          </a:bodyPr>
          <a:lstStyle/>
          <a:p>
            <a:pPr algn="ctr"/>
            <a:r>
              <a:rPr lang="en-US" sz="1100" b="1" i="1"/>
              <a:t>Whispering Pines, Nov 2009</a:t>
            </a:r>
          </a:p>
        </p:txBody>
      </p:sp>
      <p:pic>
        <p:nvPicPr>
          <p:cNvPr id="16389" name="Content Placeholder 9" descr="Burrow 3 Check it Out.JPG"/>
          <p:cNvPicPr>
            <a:picLocks noChangeAspect="1"/>
          </p:cNvPicPr>
          <p:nvPr/>
        </p:nvPicPr>
        <p:blipFill>
          <a:blip r:embed="rId3" cstate="print"/>
          <a:srcRect/>
          <a:stretch>
            <a:fillRect/>
          </a:stretch>
        </p:blipFill>
        <p:spPr bwMode="auto">
          <a:xfrm>
            <a:off x="228600" y="1600200"/>
            <a:ext cx="4648200" cy="3886200"/>
          </a:xfrm>
          <a:prstGeom prst="rect">
            <a:avLst/>
          </a:prstGeom>
          <a:noFill/>
          <a:ln w="9525">
            <a:noFill/>
            <a:miter lim="800000"/>
            <a:headEnd/>
            <a:tailEnd/>
          </a:ln>
        </p:spPr>
      </p:pic>
      <p:sp>
        <p:nvSpPr>
          <p:cNvPr id="6" name="Footer Placeholder 5"/>
          <p:cNvSpPr>
            <a:spLocks noGrp="1"/>
          </p:cNvSpPr>
          <p:nvPr>
            <p:ph type="ftr" sz="quarter" idx="11"/>
          </p:nvPr>
        </p:nvSpPr>
        <p:spPr>
          <a:xfrm>
            <a:off x="1828800" y="6019800"/>
            <a:ext cx="1447800" cy="2286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a:xfrm>
            <a:off x="5867400" y="304800"/>
            <a:ext cx="3124200" cy="6096000"/>
          </a:xfrm>
        </p:spPr>
        <p:txBody>
          <a:bodyPr/>
          <a:lstStyle/>
          <a:p>
            <a:pPr eaLnBrk="1" hangingPunct="1"/>
            <a:r>
              <a:rPr lang="en-US" sz="2400" smtClean="0"/>
              <a:t>Bright Yellow Iris</a:t>
            </a:r>
            <a:r>
              <a:rPr lang="en-US" sz="1600" smtClean="0"/>
              <a:t/>
            </a:r>
            <a:br>
              <a:rPr lang="en-US" sz="1600" smtClean="0"/>
            </a:br>
            <a:r>
              <a:rPr lang="en-US" sz="1600" smtClean="0"/>
              <a:t>Other Iris Colors Seen</a:t>
            </a:r>
            <a:br>
              <a:rPr lang="en-US" sz="1600" smtClean="0"/>
            </a:br>
            <a:r>
              <a:rPr lang="en-US" sz="1600" smtClean="0"/>
              <a:t>Brown, Olive or Straw Colored</a:t>
            </a:r>
            <a:br>
              <a:rPr lang="en-US" sz="1600" smtClean="0"/>
            </a:br>
            <a:r>
              <a:rPr lang="en-US" sz="1600" smtClean="0"/>
              <a:t/>
            </a:r>
            <a:br>
              <a:rPr lang="en-US" sz="1600" smtClean="0"/>
            </a:br>
            <a:r>
              <a:rPr lang="en-US" sz="2000" smtClean="0"/>
              <a:t>Yellow Bill </a:t>
            </a:r>
            <a:r>
              <a:rPr lang="en-US" sz="1600" smtClean="0"/>
              <a:t/>
            </a:r>
            <a:br>
              <a:rPr lang="en-US" sz="1600" smtClean="0"/>
            </a:br>
            <a:r>
              <a:rPr lang="en-US" sz="1600" smtClean="0"/>
              <a:t>or Greenish Yellow Bill</a:t>
            </a:r>
            <a:br>
              <a:rPr lang="en-US" sz="1600" smtClean="0"/>
            </a:br>
            <a:r>
              <a:rPr lang="en-US" sz="1600" smtClean="0"/>
              <a:t/>
            </a:r>
            <a:br>
              <a:rPr lang="en-US" sz="1600" smtClean="0"/>
            </a:br>
            <a:r>
              <a:rPr lang="en-US" sz="2400" smtClean="0"/>
              <a:t>Brown Upper Parts</a:t>
            </a:r>
            <a:br>
              <a:rPr lang="en-US" sz="2400" smtClean="0"/>
            </a:br>
            <a:r>
              <a:rPr lang="en-US" sz="2400" smtClean="0"/>
              <a:t>Heavily Spotted with White or Buff</a:t>
            </a:r>
            <a:br>
              <a:rPr lang="en-US" sz="2400" smtClean="0"/>
            </a:br>
            <a:r>
              <a:rPr lang="en-US" sz="1600" smtClean="0"/>
              <a:t>Brown with White Bars</a:t>
            </a:r>
            <a:br>
              <a:rPr lang="en-US" sz="1600" smtClean="0"/>
            </a:br>
            <a:r>
              <a:rPr lang="en-US" sz="1600" smtClean="0"/>
              <a:t>Stripes on Back</a:t>
            </a:r>
            <a:br>
              <a:rPr lang="en-US" sz="1600" smtClean="0"/>
            </a:br>
            <a:r>
              <a:rPr lang="en-US" sz="1600" smtClean="0"/>
              <a:t/>
            </a:r>
            <a:br>
              <a:rPr lang="en-US" sz="1600" smtClean="0"/>
            </a:br>
            <a:r>
              <a:rPr lang="en-US" sz="2400" smtClean="0"/>
              <a:t>Weight = 5oz </a:t>
            </a:r>
            <a:br>
              <a:rPr lang="en-US" sz="2400" smtClean="0"/>
            </a:br>
            <a:r>
              <a:rPr lang="en-US" sz="2400" smtClean="0"/>
              <a:t>or 125-185g</a:t>
            </a:r>
            <a:r>
              <a:rPr lang="en-US" sz="1600" smtClean="0"/>
              <a:t/>
            </a:r>
            <a:br>
              <a:rPr lang="en-US" sz="1600" smtClean="0"/>
            </a:br>
            <a:r>
              <a:rPr lang="en-US" sz="1600" smtClean="0"/>
              <a:t>&lt; than a ¼ pounder</a:t>
            </a:r>
            <a:br>
              <a:rPr lang="en-US" sz="1600" smtClean="0"/>
            </a:br>
            <a:r>
              <a:rPr lang="en-US" sz="1600" smtClean="0"/>
              <a:t>&lt; than a pigeon</a:t>
            </a:r>
            <a:br>
              <a:rPr lang="en-US" sz="1600" smtClean="0"/>
            </a:br>
            <a:r>
              <a:rPr lang="en-US" sz="1600" smtClean="0"/>
              <a:t/>
            </a:r>
            <a:br>
              <a:rPr lang="en-US" sz="1600" smtClean="0"/>
            </a:br>
            <a:r>
              <a:rPr lang="en-US" sz="1600" smtClean="0"/>
              <a:t>Photo by Barb Miller</a:t>
            </a:r>
          </a:p>
        </p:txBody>
      </p:sp>
      <p:pic>
        <p:nvPicPr>
          <p:cNvPr id="3075" name="Picture 9" descr="Burrowing Owls-0005"/>
          <p:cNvPicPr>
            <a:picLocks noGrp="1" noChangeAspect="1" noChangeArrowheads="1"/>
          </p:cNvPicPr>
          <p:nvPr>
            <p:ph idx="1"/>
          </p:nvPr>
        </p:nvPicPr>
        <p:blipFill>
          <a:blip r:embed="rId2" cstate="print"/>
          <a:srcRect/>
          <a:stretch>
            <a:fillRect/>
          </a:stretch>
        </p:blipFill>
        <p:spPr>
          <a:xfrm>
            <a:off x="228600" y="1752600"/>
            <a:ext cx="5638800" cy="4038600"/>
          </a:xfrm>
        </p:spPr>
      </p:pic>
      <p:sp>
        <p:nvSpPr>
          <p:cNvPr id="3076" name="TextBox 4"/>
          <p:cNvSpPr txBox="1">
            <a:spLocks noChangeArrowheads="1"/>
          </p:cNvSpPr>
          <p:nvPr/>
        </p:nvSpPr>
        <p:spPr bwMode="auto">
          <a:xfrm>
            <a:off x="228600" y="228600"/>
            <a:ext cx="5562600" cy="1477963"/>
          </a:xfrm>
          <a:prstGeom prst="rect">
            <a:avLst/>
          </a:prstGeom>
          <a:noFill/>
          <a:ln w="9525">
            <a:noFill/>
            <a:miter lim="800000"/>
            <a:headEnd/>
            <a:tailEnd/>
          </a:ln>
        </p:spPr>
        <p:txBody>
          <a:bodyPr>
            <a:spAutoFit/>
          </a:bodyPr>
          <a:lstStyle/>
          <a:p>
            <a:r>
              <a:rPr lang="en-US"/>
              <a:t>Ground, Billy or Burrowing Owl </a:t>
            </a:r>
          </a:p>
          <a:p>
            <a:endParaRPr lang="en-US"/>
          </a:p>
          <a:p>
            <a:r>
              <a:rPr lang="en-US"/>
              <a:t>Florida’s Owl earns its name, is a hard worker</a:t>
            </a:r>
          </a:p>
          <a:p>
            <a:r>
              <a:rPr lang="en-US"/>
              <a:t>Regularly dig their own burrows, a true miner</a:t>
            </a:r>
          </a:p>
          <a:p>
            <a:pPr algn="ctr"/>
            <a:endParaRPr lang="en-US"/>
          </a:p>
        </p:txBody>
      </p:sp>
      <p:cxnSp>
        <p:nvCxnSpPr>
          <p:cNvPr id="7" name="Straight Arrow Connector 6"/>
          <p:cNvCxnSpPr/>
          <p:nvPr/>
        </p:nvCxnSpPr>
        <p:spPr>
          <a:xfrm rot="5400000">
            <a:off x="3276600" y="18288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962400" y="2438400"/>
            <a:ext cx="990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1371600" y="2438400"/>
            <a:ext cx="12192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80" name="TextBox 25"/>
          <p:cNvSpPr txBox="1">
            <a:spLocks noChangeArrowheads="1"/>
          </p:cNvSpPr>
          <p:nvPr/>
        </p:nvSpPr>
        <p:spPr bwMode="auto">
          <a:xfrm>
            <a:off x="990600" y="6019800"/>
            <a:ext cx="4089400" cy="369888"/>
          </a:xfrm>
          <a:prstGeom prst="rect">
            <a:avLst/>
          </a:prstGeom>
          <a:noFill/>
          <a:ln w="9525">
            <a:noFill/>
            <a:miter lim="800000"/>
            <a:headEnd/>
            <a:tailEnd/>
          </a:ln>
        </p:spPr>
        <p:txBody>
          <a:bodyPr wrap="none">
            <a:spAutoFit/>
          </a:bodyPr>
          <a:lstStyle/>
          <a:p>
            <a:r>
              <a:rPr lang="en-US"/>
              <a:t>Earth Colored Plumage = Camouflage</a:t>
            </a:r>
          </a:p>
        </p:txBody>
      </p:sp>
      <p:sp>
        <p:nvSpPr>
          <p:cNvPr id="9" name="Footer Placeholder 8"/>
          <p:cNvSpPr>
            <a:spLocks noGrp="1"/>
          </p:cNvSpPr>
          <p:nvPr>
            <p:ph type="ftr" sz="quarter" idx="11"/>
          </p:nvPr>
        </p:nvSpPr>
        <p:spPr>
          <a:xfrm>
            <a:off x="6781800" y="6400800"/>
            <a:ext cx="1447800" cy="2286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a:xfrm>
            <a:off x="5105400" y="228600"/>
            <a:ext cx="3810000" cy="6172200"/>
          </a:xfrm>
        </p:spPr>
        <p:txBody>
          <a:bodyPr/>
          <a:lstStyle/>
          <a:p>
            <a:pPr eaLnBrk="1" hangingPunct="1"/>
            <a:r>
              <a:rPr lang="en-US" sz="2400" dirty="0" smtClean="0"/>
              <a:t>Round Head</a:t>
            </a:r>
            <a:br>
              <a:rPr lang="en-US" sz="2400" dirty="0" smtClean="0"/>
            </a:br>
            <a:r>
              <a:rPr lang="en-US" sz="2400" dirty="0" smtClean="0"/>
              <a:t>No </a:t>
            </a:r>
            <a:r>
              <a:rPr lang="en-US" sz="2400" dirty="0" err="1" smtClean="0"/>
              <a:t>Eartufts</a:t>
            </a:r>
            <a:r>
              <a:rPr lang="en-US" sz="2400" dirty="0" smtClean="0"/>
              <a:t> or Earless</a:t>
            </a:r>
            <a:br>
              <a:rPr lang="en-US" sz="2400" dirty="0" smtClean="0"/>
            </a:br>
            <a:r>
              <a:rPr lang="en-US" sz="2400" dirty="0" smtClean="0"/>
              <a:t/>
            </a:r>
            <a:br>
              <a:rPr lang="en-US" sz="2400" dirty="0" smtClean="0"/>
            </a:br>
            <a:r>
              <a:rPr lang="en-US" sz="2400" dirty="0" smtClean="0"/>
              <a:t>Whitish Eyebrows</a:t>
            </a:r>
            <a:br>
              <a:rPr lang="en-US" sz="2400" dirty="0" smtClean="0"/>
            </a:br>
            <a:r>
              <a:rPr lang="en-US" sz="1600" dirty="0" smtClean="0"/>
              <a:t>White Feathers Along Brow = Eyebrows</a:t>
            </a:r>
            <a:br>
              <a:rPr lang="en-US" sz="1600" dirty="0" smtClean="0"/>
            </a:br>
            <a:r>
              <a:rPr lang="en-US" sz="1600" dirty="0" smtClean="0"/>
              <a:t>White Feathers Under Eyes = Mustache</a:t>
            </a:r>
            <a:br>
              <a:rPr lang="en-US" sz="1600" dirty="0" smtClean="0"/>
            </a:br>
            <a:r>
              <a:rPr lang="en-US" sz="1600" dirty="0" smtClean="0"/>
              <a:t>White Feathers Across Throat = Collar</a:t>
            </a:r>
            <a:r>
              <a:rPr lang="en-US" sz="2400" dirty="0" smtClean="0"/>
              <a:t/>
            </a:r>
            <a:br>
              <a:rPr lang="en-US" sz="2400" dirty="0" smtClean="0"/>
            </a:br>
            <a:r>
              <a:rPr lang="en-US" sz="2400" dirty="0" smtClean="0"/>
              <a:t/>
            </a:r>
            <a:br>
              <a:rPr lang="en-US" sz="2400" dirty="0" smtClean="0"/>
            </a:br>
            <a:r>
              <a:rPr lang="en-US" sz="2400" dirty="0" err="1" smtClean="0"/>
              <a:t>Underparts</a:t>
            </a:r>
            <a:r>
              <a:rPr lang="en-US" sz="2400" dirty="0" smtClean="0"/>
              <a:t> Buff-White</a:t>
            </a:r>
            <a:br>
              <a:rPr lang="en-US" sz="2400" dirty="0" smtClean="0"/>
            </a:br>
            <a:r>
              <a:rPr lang="en-US" sz="2400" dirty="0" smtClean="0"/>
              <a:t>with Dark Barring</a:t>
            </a:r>
            <a:br>
              <a:rPr lang="en-US" sz="2400" dirty="0" smtClean="0"/>
            </a:br>
            <a:r>
              <a:rPr lang="en-US" sz="1600" dirty="0" smtClean="0"/>
              <a:t>Beige with Brown Bars</a:t>
            </a:r>
            <a:br>
              <a:rPr lang="en-US" sz="1600" dirty="0" smtClean="0"/>
            </a:br>
            <a:r>
              <a:rPr lang="en-US" sz="1600" dirty="0" smtClean="0"/>
              <a:t>Stripes on Front</a:t>
            </a:r>
            <a:r>
              <a:rPr lang="en-US" sz="2400" dirty="0" smtClean="0"/>
              <a:t/>
            </a:r>
            <a:br>
              <a:rPr lang="en-US" sz="2400" dirty="0" smtClean="0"/>
            </a:br>
            <a:r>
              <a:rPr lang="en-US" sz="2400" dirty="0" smtClean="0"/>
              <a:t/>
            </a:r>
            <a:br>
              <a:rPr lang="en-US" sz="2400" dirty="0" smtClean="0"/>
            </a:br>
            <a:r>
              <a:rPr lang="en-US" sz="2400" dirty="0" smtClean="0"/>
              <a:t>Long Legs  </a:t>
            </a:r>
            <a:br>
              <a:rPr lang="en-US" sz="2400" dirty="0" smtClean="0"/>
            </a:br>
            <a:r>
              <a:rPr lang="en-US" sz="2400" dirty="0" err="1" smtClean="0"/>
              <a:t>Unfeathered</a:t>
            </a:r>
            <a:r>
              <a:rPr lang="en-US" sz="2400" dirty="0" smtClean="0"/>
              <a:t> Legs</a:t>
            </a:r>
            <a:br>
              <a:rPr lang="en-US" sz="2400" dirty="0" smtClean="0"/>
            </a:br>
            <a:r>
              <a:rPr lang="en-US" sz="2400" dirty="0" smtClean="0"/>
              <a:t/>
            </a:r>
            <a:br>
              <a:rPr lang="en-US" sz="2400" dirty="0" smtClean="0"/>
            </a:br>
            <a:r>
              <a:rPr lang="en-US" sz="2400" dirty="0" smtClean="0"/>
              <a:t>Height = 9” or 18-26cm</a:t>
            </a:r>
            <a:br>
              <a:rPr lang="en-US" sz="2400" dirty="0" smtClean="0"/>
            </a:br>
            <a:r>
              <a:rPr lang="en-US" sz="2400" dirty="0" smtClean="0"/>
              <a:t/>
            </a:r>
            <a:br>
              <a:rPr lang="en-US" sz="2400" dirty="0" smtClean="0"/>
            </a:br>
            <a:r>
              <a:rPr lang="en-US" sz="1600" dirty="0" smtClean="0"/>
              <a:t>Photo by Barb Miller   </a:t>
            </a:r>
          </a:p>
        </p:txBody>
      </p:sp>
      <p:pic>
        <p:nvPicPr>
          <p:cNvPr id="4099" name="Picture 9" descr="Burrowing Owls-0005"/>
          <p:cNvPicPr>
            <a:picLocks noGrp="1" noChangeAspect="1" noChangeArrowheads="1"/>
          </p:cNvPicPr>
          <p:nvPr>
            <p:ph idx="1"/>
          </p:nvPr>
        </p:nvPicPr>
        <p:blipFill>
          <a:blip r:embed="rId2" cstate="print"/>
          <a:srcRect/>
          <a:stretch>
            <a:fillRect/>
          </a:stretch>
        </p:blipFill>
        <p:spPr>
          <a:xfrm>
            <a:off x="457200" y="228600"/>
            <a:ext cx="4152900" cy="6172200"/>
          </a:xfrm>
        </p:spPr>
      </p:pic>
      <p:cxnSp>
        <p:nvCxnSpPr>
          <p:cNvPr id="5" name="Straight Arrow Connector 4"/>
          <p:cNvCxnSpPr/>
          <p:nvPr/>
        </p:nvCxnSpPr>
        <p:spPr>
          <a:xfrm>
            <a:off x="1295400" y="838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01" name="TextBox 5"/>
          <p:cNvSpPr txBox="1">
            <a:spLocks noChangeArrowheads="1"/>
          </p:cNvSpPr>
          <p:nvPr/>
        </p:nvSpPr>
        <p:spPr bwMode="auto">
          <a:xfrm>
            <a:off x="1676400" y="6488113"/>
            <a:ext cx="1928813" cy="369887"/>
          </a:xfrm>
          <a:prstGeom prst="rect">
            <a:avLst/>
          </a:prstGeom>
          <a:noFill/>
          <a:ln w="9525">
            <a:noFill/>
            <a:miter lim="800000"/>
            <a:headEnd/>
            <a:tailEnd/>
          </a:ln>
        </p:spPr>
        <p:txBody>
          <a:bodyPr wrap="none">
            <a:spAutoFit/>
          </a:bodyPr>
          <a:lstStyle/>
          <a:p>
            <a:r>
              <a:rPr lang="en-US"/>
              <a:t>Long-legged Owl</a:t>
            </a:r>
          </a:p>
        </p:txBody>
      </p:sp>
      <p:cxnSp>
        <p:nvCxnSpPr>
          <p:cNvPr id="11" name="Straight Arrow Connector 10"/>
          <p:cNvCxnSpPr/>
          <p:nvPr/>
        </p:nvCxnSpPr>
        <p:spPr>
          <a:xfrm>
            <a:off x="1066800" y="3505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990600" y="2286000"/>
            <a:ext cx="1295400" cy="914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a:xfrm>
            <a:off x="6248400" y="6477000"/>
            <a:ext cx="1600200" cy="231775"/>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noChangeArrowheads="1"/>
          </p:cNvSpPr>
          <p:nvPr>
            <p:ph type="title"/>
          </p:nvPr>
        </p:nvSpPr>
        <p:spPr>
          <a:xfrm>
            <a:off x="304800" y="304800"/>
            <a:ext cx="8458200" cy="685800"/>
          </a:xfrm>
        </p:spPr>
        <p:txBody>
          <a:bodyPr/>
          <a:lstStyle/>
          <a:p>
            <a:pPr eaLnBrk="1" hangingPunct="1"/>
            <a:r>
              <a:rPr lang="en-US" sz="4000" smtClean="0"/>
              <a:t> </a:t>
            </a:r>
            <a:r>
              <a:rPr lang="en-US" smtClean="0"/>
              <a:t>  </a:t>
            </a:r>
            <a:r>
              <a:rPr lang="en-US" sz="2800" smtClean="0"/>
              <a:t>Wingspan = 22”, Long narrow wings, Short tail </a:t>
            </a:r>
            <a:r>
              <a:rPr lang="en-US" sz="3200" smtClean="0"/>
              <a:t/>
            </a:r>
            <a:br>
              <a:rPr lang="en-US" sz="3200" smtClean="0"/>
            </a:br>
            <a:endParaRPr lang="en-US" sz="3200" smtClean="0"/>
          </a:p>
        </p:txBody>
      </p:sp>
      <p:pic>
        <p:nvPicPr>
          <p:cNvPr id="5123" name="Picture 8" descr="Burrowing-872"/>
          <p:cNvPicPr>
            <a:picLocks noGrp="1" noChangeAspect="1" noChangeArrowheads="1"/>
          </p:cNvPicPr>
          <p:nvPr>
            <p:ph idx="1"/>
          </p:nvPr>
        </p:nvPicPr>
        <p:blipFill>
          <a:blip r:embed="rId2" cstate="print"/>
          <a:srcRect/>
          <a:stretch>
            <a:fillRect/>
          </a:stretch>
        </p:blipFill>
        <p:spPr>
          <a:xfrm>
            <a:off x="228600" y="914400"/>
            <a:ext cx="8686800" cy="5410200"/>
          </a:xfrm>
        </p:spPr>
      </p:pic>
      <p:sp>
        <p:nvSpPr>
          <p:cNvPr id="4" name="Footer Placeholder 3"/>
          <p:cNvSpPr>
            <a:spLocks noGrp="1"/>
          </p:cNvSpPr>
          <p:nvPr>
            <p:ph type="ftr" sz="quarter" idx="11"/>
          </p:nvPr>
        </p:nvSpPr>
        <p:spPr>
          <a:xfrm>
            <a:off x="7543800" y="6477000"/>
            <a:ext cx="1371600" cy="2286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Burrowing-963"/>
          <p:cNvPicPr>
            <a:picLocks noGrp="1" noChangeAspect="1" noChangeArrowheads="1"/>
          </p:cNvPicPr>
          <p:nvPr>
            <p:ph idx="1"/>
          </p:nvPr>
        </p:nvPicPr>
        <p:blipFill>
          <a:blip r:embed="rId2" cstate="print"/>
          <a:srcRect/>
          <a:stretch>
            <a:fillRect/>
          </a:stretch>
        </p:blipFill>
        <p:spPr>
          <a:xfrm>
            <a:off x="457200" y="228600"/>
            <a:ext cx="3657600" cy="4191000"/>
          </a:xfrm>
        </p:spPr>
      </p:pic>
      <p:pic>
        <p:nvPicPr>
          <p:cNvPr id="6147" name="Picture 7" descr="Burrowing-1142"/>
          <p:cNvPicPr>
            <a:picLocks noChangeAspect="1" noChangeArrowheads="1"/>
          </p:cNvPicPr>
          <p:nvPr/>
        </p:nvPicPr>
        <p:blipFill>
          <a:blip r:embed="rId3" cstate="print"/>
          <a:srcRect/>
          <a:stretch>
            <a:fillRect/>
          </a:stretch>
        </p:blipFill>
        <p:spPr bwMode="auto">
          <a:xfrm>
            <a:off x="4800600" y="2743200"/>
            <a:ext cx="4038600" cy="3657600"/>
          </a:xfrm>
          <a:prstGeom prst="rect">
            <a:avLst/>
          </a:prstGeom>
          <a:noFill/>
          <a:ln w="9525">
            <a:noFill/>
            <a:miter lim="800000"/>
            <a:headEnd/>
            <a:tailEnd/>
          </a:ln>
        </p:spPr>
      </p:pic>
      <p:sp>
        <p:nvSpPr>
          <p:cNvPr id="6148" name="Title 4"/>
          <p:cNvSpPr>
            <a:spLocks noGrp="1"/>
          </p:cNvSpPr>
          <p:nvPr>
            <p:ph type="title"/>
          </p:nvPr>
        </p:nvSpPr>
        <p:spPr>
          <a:xfrm>
            <a:off x="4572000" y="152400"/>
            <a:ext cx="4114800" cy="639763"/>
          </a:xfrm>
        </p:spPr>
        <p:txBody>
          <a:bodyPr/>
          <a:lstStyle/>
          <a:p>
            <a:r>
              <a:rPr lang="en-US" sz="3200" smtClean="0"/>
              <a:t>What do owls eat?</a:t>
            </a:r>
          </a:p>
        </p:txBody>
      </p:sp>
      <p:sp>
        <p:nvSpPr>
          <p:cNvPr id="6149" name="TextBox 5"/>
          <p:cNvSpPr txBox="1">
            <a:spLocks noChangeArrowheads="1"/>
          </p:cNvSpPr>
          <p:nvPr/>
        </p:nvSpPr>
        <p:spPr bwMode="auto">
          <a:xfrm>
            <a:off x="152400" y="4572000"/>
            <a:ext cx="4419600" cy="2032000"/>
          </a:xfrm>
          <a:prstGeom prst="rect">
            <a:avLst/>
          </a:prstGeom>
          <a:noFill/>
          <a:ln w="9525">
            <a:noFill/>
            <a:miter lim="800000"/>
            <a:headEnd/>
            <a:tailEnd/>
          </a:ln>
        </p:spPr>
        <p:txBody>
          <a:bodyPr>
            <a:spAutoFit/>
          </a:bodyPr>
          <a:lstStyle/>
          <a:p>
            <a:r>
              <a:rPr lang="en-US"/>
              <a:t>Crepuscular = hunts mainly at dawn/dusk</a:t>
            </a:r>
          </a:p>
          <a:p>
            <a:endParaRPr lang="en-US"/>
          </a:p>
          <a:p>
            <a:r>
              <a:rPr lang="en-US"/>
              <a:t>Diurnal = hunts as much in the day (insects) as at night (mammals)</a:t>
            </a:r>
          </a:p>
          <a:p>
            <a:endParaRPr lang="en-US"/>
          </a:p>
          <a:p>
            <a:r>
              <a:rPr lang="en-US"/>
              <a:t>Insects are drawn to light/warm pavement</a:t>
            </a:r>
          </a:p>
          <a:p>
            <a:r>
              <a:rPr lang="en-US"/>
              <a:t> </a:t>
            </a:r>
          </a:p>
        </p:txBody>
      </p:sp>
      <p:sp>
        <p:nvSpPr>
          <p:cNvPr id="6150" name="TextBox 6"/>
          <p:cNvSpPr txBox="1">
            <a:spLocks noChangeArrowheads="1"/>
          </p:cNvSpPr>
          <p:nvPr/>
        </p:nvSpPr>
        <p:spPr bwMode="auto">
          <a:xfrm>
            <a:off x="4648200" y="914400"/>
            <a:ext cx="4343400" cy="1754188"/>
          </a:xfrm>
          <a:prstGeom prst="rect">
            <a:avLst/>
          </a:prstGeom>
          <a:noFill/>
          <a:ln w="9525">
            <a:noFill/>
            <a:miter lim="800000"/>
            <a:headEnd/>
            <a:tailEnd/>
          </a:ln>
        </p:spPr>
        <p:txBody>
          <a:bodyPr>
            <a:spAutoFit/>
          </a:bodyPr>
          <a:lstStyle/>
          <a:p>
            <a:r>
              <a:rPr lang="en-US"/>
              <a:t>They are Florida’s natural pesticide</a:t>
            </a:r>
          </a:p>
          <a:p>
            <a:endParaRPr lang="en-US"/>
          </a:p>
          <a:p>
            <a:r>
              <a:rPr lang="en-US"/>
              <a:t>80-90% insects: grasshoppers, beetles, crickets, crabs, crayfish, toads, frogs, salamanders, lizards, snakes, brown anoles, mice and voles</a:t>
            </a:r>
          </a:p>
        </p:txBody>
      </p:sp>
      <p:sp>
        <p:nvSpPr>
          <p:cNvPr id="7" name="Footer Placeholder 6"/>
          <p:cNvSpPr>
            <a:spLocks noGrp="1"/>
          </p:cNvSpPr>
          <p:nvPr>
            <p:ph type="ftr" sz="quarter" idx="11"/>
          </p:nvPr>
        </p:nvSpPr>
        <p:spPr>
          <a:xfrm>
            <a:off x="6248400" y="6477000"/>
            <a:ext cx="1447800" cy="231775"/>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868363"/>
          </a:xfrm>
        </p:spPr>
        <p:txBody>
          <a:bodyPr/>
          <a:lstStyle/>
          <a:p>
            <a:pPr eaLnBrk="1" hangingPunct="1"/>
            <a:r>
              <a:rPr lang="en-US" sz="3200" smtClean="0"/>
              <a:t>Howdy Owl </a:t>
            </a:r>
          </a:p>
        </p:txBody>
      </p:sp>
      <p:sp>
        <p:nvSpPr>
          <p:cNvPr id="3" name="Content Placeholder 2"/>
          <p:cNvSpPr>
            <a:spLocks noGrp="1"/>
          </p:cNvSpPr>
          <p:nvPr>
            <p:ph sz="half" idx="1"/>
          </p:nvPr>
        </p:nvSpPr>
        <p:spPr>
          <a:xfrm>
            <a:off x="457200" y="1219200"/>
            <a:ext cx="4038600" cy="4953000"/>
          </a:xfrm>
        </p:spPr>
        <p:txBody>
          <a:bodyPr rtlCol="0">
            <a:normAutofit fontScale="85000" lnSpcReduction="20000"/>
          </a:bodyPr>
          <a:lstStyle/>
          <a:p>
            <a:pPr eaLnBrk="1" fontAlgn="auto" hangingPunct="1">
              <a:spcAft>
                <a:spcPts val="0"/>
              </a:spcAft>
              <a:buFontTx/>
              <a:buNone/>
              <a:defRPr/>
            </a:pPr>
            <a:r>
              <a:rPr lang="en-US" sz="2600" dirty="0" smtClean="0"/>
              <a:t>Owls have a habit of comically</a:t>
            </a:r>
          </a:p>
          <a:p>
            <a:pPr eaLnBrk="1" fontAlgn="auto" hangingPunct="1">
              <a:spcAft>
                <a:spcPts val="0"/>
              </a:spcAft>
              <a:buFontTx/>
              <a:buNone/>
              <a:defRPr/>
            </a:pPr>
            <a:r>
              <a:rPr lang="en-US" sz="2600" dirty="0" smtClean="0"/>
              <a:t>nodding their heads, so the</a:t>
            </a:r>
          </a:p>
          <a:p>
            <a:pPr eaLnBrk="1" fontAlgn="auto" hangingPunct="1">
              <a:spcAft>
                <a:spcPts val="0"/>
              </a:spcAft>
              <a:buFontTx/>
              <a:buNone/>
              <a:defRPr/>
            </a:pPr>
            <a:r>
              <a:rPr lang="en-US" sz="2600" dirty="0" smtClean="0"/>
              <a:t>Cowboys of the old west</a:t>
            </a:r>
          </a:p>
          <a:p>
            <a:pPr eaLnBrk="1" fontAlgn="auto" hangingPunct="1">
              <a:spcAft>
                <a:spcPts val="0"/>
              </a:spcAft>
              <a:buFontTx/>
              <a:buNone/>
              <a:defRPr/>
            </a:pPr>
            <a:r>
              <a:rPr lang="en-US" sz="2600" dirty="0" smtClean="0"/>
              <a:t>nicknamed them Howdy Owls.</a:t>
            </a:r>
          </a:p>
          <a:p>
            <a:pPr eaLnBrk="1" fontAlgn="auto" hangingPunct="1">
              <a:spcAft>
                <a:spcPts val="0"/>
              </a:spcAft>
              <a:buFontTx/>
              <a:buNone/>
              <a:defRPr/>
            </a:pPr>
            <a:endParaRPr lang="en-US" sz="2600" dirty="0" smtClean="0"/>
          </a:p>
          <a:p>
            <a:pPr eaLnBrk="1" fontAlgn="auto" hangingPunct="1">
              <a:spcAft>
                <a:spcPts val="0"/>
              </a:spcAft>
              <a:buFontTx/>
              <a:buNone/>
              <a:defRPr/>
            </a:pPr>
            <a:r>
              <a:rPr lang="en-US" sz="2600" dirty="0" smtClean="0"/>
              <a:t>Coo </a:t>
            </a:r>
            <a:r>
              <a:rPr lang="en-US" sz="2600" dirty="0" err="1" smtClean="0"/>
              <a:t>coo</a:t>
            </a:r>
            <a:r>
              <a:rPr lang="en-US" sz="2600" dirty="0" smtClean="0"/>
              <a:t> = Male’s primary call</a:t>
            </a:r>
          </a:p>
          <a:p>
            <a:pPr eaLnBrk="1" fontAlgn="auto" hangingPunct="1">
              <a:spcAft>
                <a:spcPts val="0"/>
              </a:spcAft>
              <a:buFontTx/>
              <a:buNone/>
              <a:defRPr/>
            </a:pPr>
            <a:r>
              <a:rPr lang="en-US" sz="2600" dirty="0" err="1" smtClean="0"/>
              <a:t>Twut</a:t>
            </a:r>
            <a:r>
              <a:rPr lang="en-US" sz="2600" dirty="0" smtClean="0"/>
              <a:t> </a:t>
            </a:r>
            <a:r>
              <a:rPr lang="en-US" sz="2600" dirty="0" err="1" smtClean="0"/>
              <a:t>twut</a:t>
            </a:r>
            <a:r>
              <a:rPr lang="en-US" sz="2600" dirty="0" smtClean="0"/>
              <a:t> = Mildly disturbed</a:t>
            </a:r>
          </a:p>
          <a:p>
            <a:pPr eaLnBrk="1" fontAlgn="auto" hangingPunct="1">
              <a:spcAft>
                <a:spcPts val="0"/>
              </a:spcAft>
              <a:buFontTx/>
              <a:buNone/>
              <a:defRPr/>
            </a:pPr>
            <a:r>
              <a:rPr lang="en-US" sz="2600" dirty="0" err="1" smtClean="0"/>
              <a:t>Cack</a:t>
            </a:r>
            <a:r>
              <a:rPr lang="en-US" sz="2600" dirty="0" smtClean="0"/>
              <a:t> </a:t>
            </a:r>
            <a:r>
              <a:rPr lang="en-US" sz="2600" dirty="0" err="1" smtClean="0"/>
              <a:t>cack</a:t>
            </a:r>
            <a:r>
              <a:rPr lang="en-US" sz="2600" dirty="0" smtClean="0"/>
              <a:t> = Danger </a:t>
            </a:r>
          </a:p>
          <a:p>
            <a:pPr eaLnBrk="1" fontAlgn="auto" hangingPunct="1">
              <a:spcAft>
                <a:spcPts val="0"/>
              </a:spcAft>
              <a:buFont typeface="Arial" pitchFamily="34" charset="0"/>
              <a:buChar char="•"/>
              <a:defRPr/>
            </a:pPr>
            <a:endParaRPr lang="en-US" sz="2600" dirty="0" smtClean="0"/>
          </a:p>
          <a:p>
            <a:pPr eaLnBrk="1" fontAlgn="auto" hangingPunct="1">
              <a:spcAft>
                <a:spcPts val="0"/>
              </a:spcAft>
              <a:buFontTx/>
              <a:buNone/>
              <a:defRPr/>
            </a:pPr>
            <a:r>
              <a:rPr lang="en-US" sz="2600" dirty="0" smtClean="0"/>
              <a:t>Mimic = can make a noise that </a:t>
            </a:r>
          </a:p>
          <a:p>
            <a:pPr eaLnBrk="1" fontAlgn="auto" hangingPunct="1">
              <a:spcAft>
                <a:spcPts val="0"/>
              </a:spcAft>
              <a:buFontTx/>
              <a:buNone/>
              <a:defRPr/>
            </a:pPr>
            <a:r>
              <a:rPr lang="en-US" sz="2600" dirty="0" smtClean="0"/>
              <a:t>sounds like the rattling or hiss </a:t>
            </a:r>
          </a:p>
          <a:p>
            <a:pPr eaLnBrk="1" fontAlgn="auto" hangingPunct="1">
              <a:spcAft>
                <a:spcPts val="0"/>
              </a:spcAft>
              <a:buFontTx/>
              <a:buNone/>
              <a:defRPr/>
            </a:pPr>
            <a:r>
              <a:rPr lang="en-US" sz="2600" dirty="0" smtClean="0"/>
              <a:t>of a rattlesnake’s tail </a:t>
            </a:r>
          </a:p>
          <a:p>
            <a:pPr eaLnBrk="1" fontAlgn="auto" hangingPunct="1">
              <a:spcAft>
                <a:spcPts val="0"/>
              </a:spcAft>
              <a:buFontTx/>
              <a:buNone/>
              <a:defRPr/>
            </a:pPr>
            <a:endParaRPr lang="en-US" sz="2600" dirty="0" smtClean="0"/>
          </a:p>
          <a:p>
            <a:pPr eaLnBrk="1" fontAlgn="auto" hangingPunct="1">
              <a:spcAft>
                <a:spcPts val="0"/>
              </a:spcAft>
              <a:buFontTx/>
              <a:buNone/>
              <a:defRPr/>
            </a:pPr>
            <a:r>
              <a:rPr lang="en-US" sz="2600" dirty="0" smtClean="0"/>
              <a:t>Always give owls space!   </a:t>
            </a:r>
            <a:endParaRPr lang="en-US" sz="2600" dirty="0"/>
          </a:p>
          <a:p>
            <a:pPr eaLnBrk="1" fontAlgn="auto" hangingPunct="1">
              <a:spcAft>
                <a:spcPts val="0"/>
              </a:spcAft>
              <a:buFont typeface="Arial" pitchFamily="34" charset="0"/>
              <a:buChar char="•"/>
              <a:defRPr/>
            </a:pPr>
            <a:endParaRPr lang="en-US" dirty="0"/>
          </a:p>
        </p:txBody>
      </p:sp>
      <p:pic>
        <p:nvPicPr>
          <p:cNvPr id="7172" name="Content Placeholder 6" descr="BuOw Down In.jpg"/>
          <p:cNvPicPr>
            <a:picLocks noGrp="1" noChangeAspect="1"/>
          </p:cNvPicPr>
          <p:nvPr>
            <p:ph idx="1"/>
          </p:nvPr>
        </p:nvPicPr>
        <p:blipFill>
          <a:blip r:embed="rId3" cstate="print"/>
          <a:srcRect/>
          <a:stretch>
            <a:fillRect/>
          </a:stretch>
        </p:blipFill>
        <p:spPr>
          <a:xfrm>
            <a:off x="5130800" y="1013138"/>
            <a:ext cx="3302000" cy="4951413"/>
          </a:xfrm>
        </p:spPr>
      </p:pic>
      <p:sp>
        <p:nvSpPr>
          <p:cNvPr id="7173" name="Rectangle 9"/>
          <p:cNvSpPr>
            <a:spLocks noChangeArrowheads="1"/>
          </p:cNvSpPr>
          <p:nvPr/>
        </p:nvSpPr>
        <p:spPr bwMode="auto">
          <a:xfrm>
            <a:off x="5486400" y="6019800"/>
            <a:ext cx="2514600" cy="261610"/>
          </a:xfrm>
          <a:prstGeom prst="rect">
            <a:avLst/>
          </a:prstGeom>
          <a:noFill/>
          <a:ln w="9525">
            <a:noFill/>
            <a:miter lim="800000"/>
            <a:headEnd/>
            <a:tailEnd/>
          </a:ln>
        </p:spPr>
        <p:txBody>
          <a:bodyPr wrap="square">
            <a:spAutoFit/>
          </a:bodyPr>
          <a:lstStyle/>
          <a:p>
            <a:pPr lvl="1"/>
            <a:r>
              <a:rPr lang="en-US" sz="1100" b="1" i="1" dirty="0"/>
              <a:t>B Miller, Brian Piccolo Park</a:t>
            </a:r>
          </a:p>
        </p:txBody>
      </p:sp>
      <p:sp>
        <p:nvSpPr>
          <p:cNvPr id="6" name="Footer Placeholder 5"/>
          <p:cNvSpPr>
            <a:spLocks noGrp="1"/>
          </p:cNvSpPr>
          <p:nvPr>
            <p:ph type="ftr" sz="quarter" idx="11"/>
          </p:nvPr>
        </p:nvSpPr>
        <p:spPr>
          <a:xfrm>
            <a:off x="6324600" y="6324600"/>
            <a:ext cx="1295400" cy="304801"/>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5486400" y="228600"/>
            <a:ext cx="3505200" cy="5943600"/>
          </a:xfrm>
        </p:spPr>
        <p:txBody>
          <a:bodyPr/>
          <a:lstStyle/>
          <a:p>
            <a:pPr eaLnBrk="1" hangingPunct="1"/>
            <a:r>
              <a:rPr lang="en-US" sz="2800" dirty="0" smtClean="0"/>
              <a:t>Males </a:t>
            </a:r>
            <a:r>
              <a:rPr lang="en-US" sz="2800" dirty="0" smtClean="0"/>
              <a:t>= </a:t>
            </a:r>
            <a:r>
              <a:rPr lang="en-US" sz="2800" dirty="0" smtClean="0"/>
              <a:t>Females</a:t>
            </a:r>
            <a:br>
              <a:rPr lang="en-US" sz="2800" dirty="0" smtClean="0"/>
            </a:br>
            <a:r>
              <a:rPr lang="en-US" sz="2000" dirty="0" smtClean="0"/>
              <a:t>Little Sexual </a:t>
            </a:r>
            <a:r>
              <a:rPr lang="en-US" sz="2000" dirty="0" smtClean="0"/>
              <a:t>Dimorphism</a:t>
            </a:r>
            <a:br>
              <a:rPr lang="en-US" sz="2000" dirty="0" smtClean="0"/>
            </a:br>
            <a:r>
              <a:rPr lang="en-US" sz="2000" dirty="0" smtClean="0"/>
              <a:t>Only North American Owl</a:t>
            </a:r>
            <a:br>
              <a:rPr lang="en-US" sz="2000" dirty="0" smtClean="0"/>
            </a:br>
            <a:r>
              <a:rPr lang="en-US" sz="2000" dirty="0" smtClean="0"/>
              <a:t>Females heavier</a:t>
            </a:r>
            <a:br>
              <a:rPr lang="en-US" sz="2000" dirty="0" smtClean="0"/>
            </a:br>
            <a:r>
              <a:rPr lang="en-US" sz="2000" dirty="0" smtClean="0"/>
              <a:t>Males taller, more linear</a:t>
            </a:r>
            <a:br>
              <a:rPr lang="en-US" sz="2000" dirty="0" smtClean="0"/>
            </a:br>
            <a:r>
              <a:rPr lang="en-US" sz="2000" dirty="0" smtClean="0"/>
              <a:t>Helps to see owls together </a:t>
            </a:r>
            <a:r>
              <a:rPr lang="en-US" sz="2800" dirty="0" smtClean="0"/>
              <a:t/>
            </a:r>
            <a:br>
              <a:rPr lang="en-US" sz="2800" dirty="0" smtClean="0"/>
            </a:br>
            <a:r>
              <a:rPr lang="en-US" sz="2800" dirty="0" smtClean="0"/>
              <a:t/>
            </a:r>
            <a:br>
              <a:rPr lang="en-US" sz="2800" dirty="0" smtClean="0"/>
            </a:br>
            <a:r>
              <a:rPr lang="en-US" sz="2800" dirty="0" smtClean="0"/>
              <a:t>Breeding Season</a:t>
            </a:r>
            <a:br>
              <a:rPr lang="en-US" sz="2800" dirty="0" smtClean="0"/>
            </a:br>
            <a:r>
              <a:rPr lang="en-US" sz="2000" dirty="0" smtClean="0"/>
              <a:t>February 10 – July 10 </a:t>
            </a:r>
            <a:br>
              <a:rPr lang="en-US" sz="2000" dirty="0" smtClean="0"/>
            </a:br>
            <a:r>
              <a:rPr lang="en-US" sz="2000" dirty="0" smtClean="0"/>
              <a:t/>
            </a:r>
            <a:br>
              <a:rPr lang="en-US" sz="2000" dirty="0" smtClean="0"/>
            </a:br>
            <a:r>
              <a:rPr lang="en-US" sz="2000" dirty="0" smtClean="0"/>
              <a:t>Males can look lighter</a:t>
            </a:r>
            <a:br>
              <a:rPr lang="en-US" sz="2000" dirty="0" smtClean="0"/>
            </a:br>
            <a:r>
              <a:rPr lang="en-US" sz="2000" dirty="0" smtClean="0"/>
              <a:t>Feathers get </a:t>
            </a:r>
            <a:r>
              <a:rPr lang="en-US" sz="2000" dirty="0" smtClean="0"/>
              <a:t>sun</a:t>
            </a:r>
            <a:r>
              <a:rPr lang="en-US" sz="2000" dirty="0" smtClean="0"/>
              <a:t/>
            </a:r>
            <a:br>
              <a:rPr lang="en-US" sz="2000" dirty="0" smtClean="0"/>
            </a:br>
            <a:r>
              <a:rPr lang="en-US" sz="2000" dirty="0" smtClean="0"/>
              <a:t>and the colors lighten or </a:t>
            </a:r>
            <a:r>
              <a:rPr lang="en-US" sz="2000" dirty="0" smtClean="0"/>
              <a:t>fade</a:t>
            </a:r>
            <a:br>
              <a:rPr lang="en-US" sz="2000" dirty="0" smtClean="0"/>
            </a:br>
            <a:r>
              <a:rPr lang="en-US" sz="2000" dirty="0" smtClean="0"/>
              <a:t>“sun-bleached” </a:t>
            </a:r>
            <a:r>
              <a:rPr lang="en-US" sz="2000" dirty="0" smtClean="0"/>
              <a:t/>
            </a:r>
            <a:br>
              <a:rPr lang="en-US" sz="2000" dirty="0" smtClean="0"/>
            </a:br>
            <a:r>
              <a:rPr lang="en-US" sz="2000" dirty="0" smtClean="0"/>
              <a:t/>
            </a:r>
            <a:br>
              <a:rPr lang="en-US" sz="2000" dirty="0" smtClean="0"/>
            </a:br>
            <a:r>
              <a:rPr lang="en-US" sz="2000" dirty="0" smtClean="0"/>
              <a:t>Compared to Females </a:t>
            </a:r>
            <a:br>
              <a:rPr lang="en-US" sz="2000" dirty="0" smtClean="0"/>
            </a:br>
            <a:r>
              <a:rPr lang="en-US" sz="2000" dirty="0" smtClean="0"/>
              <a:t>who stay in the burrow </a:t>
            </a:r>
            <a:br>
              <a:rPr lang="en-US" sz="2000" dirty="0" smtClean="0"/>
            </a:br>
            <a:r>
              <a:rPr lang="en-US" sz="2000" dirty="0" smtClean="0"/>
              <a:t>and out of the light</a:t>
            </a:r>
            <a:endParaRPr lang="en-US" sz="1600" dirty="0" smtClean="0"/>
          </a:p>
        </p:txBody>
      </p:sp>
      <p:pic>
        <p:nvPicPr>
          <p:cNvPr id="8195" name="Picture 9" descr="Burrowing Owls-0005"/>
          <p:cNvPicPr>
            <a:picLocks noGrp="1" noChangeAspect="1" noChangeArrowheads="1"/>
          </p:cNvPicPr>
          <p:nvPr>
            <p:ph idx="1"/>
          </p:nvPr>
        </p:nvPicPr>
        <p:blipFill>
          <a:blip r:embed="rId2" cstate="print"/>
          <a:srcRect/>
          <a:stretch>
            <a:fillRect/>
          </a:stretch>
        </p:blipFill>
        <p:spPr>
          <a:xfrm>
            <a:off x="311150" y="228600"/>
            <a:ext cx="5092700" cy="6400800"/>
          </a:xfrm>
        </p:spPr>
      </p:pic>
      <p:sp>
        <p:nvSpPr>
          <p:cNvPr id="4" name="Footer Placeholder 3"/>
          <p:cNvSpPr>
            <a:spLocks noGrp="1"/>
          </p:cNvSpPr>
          <p:nvPr>
            <p:ph type="ftr" sz="quarter" idx="11"/>
          </p:nvPr>
        </p:nvSpPr>
        <p:spPr>
          <a:xfrm>
            <a:off x="6553200" y="6324600"/>
            <a:ext cx="15240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a:xfrm>
            <a:off x="6096000" y="304800"/>
            <a:ext cx="2743200" cy="6400800"/>
          </a:xfrm>
        </p:spPr>
        <p:txBody>
          <a:bodyPr/>
          <a:lstStyle/>
          <a:p>
            <a:pPr eaLnBrk="1" hangingPunct="1"/>
            <a:r>
              <a:rPr lang="en-US" sz="2000" dirty="0" smtClean="0"/>
              <a:t>Owls Breed </a:t>
            </a:r>
            <a:r>
              <a:rPr lang="en-US" sz="2000" dirty="0" smtClean="0"/>
              <a:t/>
            </a:r>
            <a:br>
              <a:rPr lang="en-US" sz="2000" dirty="0" smtClean="0"/>
            </a:br>
            <a:r>
              <a:rPr lang="en-US" sz="2000" dirty="0" smtClean="0"/>
              <a:t>1 year old or summer </a:t>
            </a:r>
            <a:r>
              <a:rPr lang="en-US" sz="2000" dirty="0" smtClean="0"/>
              <a:t>after </a:t>
            </a:r>
            <a:r>
              <a:rPr lang="en-US" sz="2000" dirty="0" smtClean="0"/>
              <a:t>they </a:t>
            </a:r>
            <a:r>
              <a:rPr lang="en-US" sz="2000" dirty="0" smtClean="0"/>
              <a:t>are </a:t>
            </a:r>
            <a:r>
              <a:rPr lang="en-US" sz="2000" dirty="0" smtClean="0"/>
              <a:t>born.</a:t>
            </a:r>
            <a:r>
              <a:rPr lang="en-US" sz="2000" dirty="0" smtClean="0"/>
              <a:t/>
            </a:r>
            <a:br>
              <a:rPr lang="en-US" sz="2000" dirty="0" smtClean="0"/>
            </a:br>
            <a:r>
              <a:rPr lang="en-US" sz="2000" dirty="0" smtClean="0"/>
              <a:t/>
            </a:r>
            <a:br>
              <a:rPr lang="en-US" sz="2000" dirty="0" smtClean="0"/>
            </a:br>
            <a:r>
              <a:rPr lang="en-US" sz="2000" dirty="0" smtClean="0"/>
              <a:t>Short lived = 3-4 years</a:t>
            </a:r>
            <a:br>
              <a:rPr lang="en-US" sz="2000" dirty="0" smtClean="0"/>
            </a:br>
            <a:r>
              <a:rPr lang="en-US" sz="2000" dirty="0" smtClean="0"/>
              <a:t>Oldest </a:t>
            </a:r>
            <a:r>
              <a:rPr lang="en-US" sz="2000" dirty="0" smtClean="0"/>
              <a:t>owl = </a:t>
            </a:r>
            <a:r>
              <a:rPr lang="en-US" sz="2000" dirty="0" smtClean="0"/>
              <a:t>9 in wild, 10 in captivity</a:t>
            </a:r>
            <a:r>
              <a:rPr lang="en-US" sz="2000" dirty="0" smtClean="0"/>
              <a:t/>
            </a:r>
            <a:br>
              <a:rPr lang="en-US" sz="2000" dirty="0" smtClean="0"/>
            </a:br>
            <a:r>
              <a:rPr lang="en-US" sz="2000" dirty="0" smtClean="0"/>
              <a:t/>
            </a:r>
            <a:br>
              <a:rPr lang="en-US" sz="2000" dirty="0" smtClean="0"/>
            </a:br>
            <a:r>
              <a:rPr lang="en-US" sz="2000" dirty="0" smtClean="0"/>
              <a:t>The Eggs</a:t>
            </a:r>
            <a:br>
              <a:rPr lang="en-US" sz="2000" dirty="0" smtClean="0"/>
            </a:br>
            <a:r>
              <a:rPr lang="en-US" sz="2000" dirty="0" smtClean="0"/>
              <a:t>2-11 round white eggs</a:t>
            </a:r>
            <a:br>
              <a:rPr lang="en-US" sz="2000" dirty="0" smtClean="0"/>
            </a:br>
            <a:r>
              <a:rPr lang="en-US" sz="2000" dirty="0" smtClean="0"/>
              <a:t>Normally 5-6 eggs</a:t>
            </a:r>
            <a:br>
              <a:rPr lang="en-US" sz="2000" dirty="0" smtClean="0"/>
            </a:br>
            <a:r>
              <a:rPr lang="en-US" sz="2000" dirty="0" smtClean="0"/>
              <a:t>Laid every other day Size </a:t>
            </a:r>
            <a:r>
              <a:rPr lang="en-US" sz="2000" dirty="0" smtClean="0"/>
              <a:t>of a quarter</a:t>
            </a:r>
            <a:br>
              <a:rPr lang="en-US" sz="2000" dirty="0" smtClean="0"/>
            </a:br>
            <a:r>
              <a:rPr lang="en-US" sz="2000" dirty="0" smtClean="0"/>
              <a:t/>
            </a:r>
            <a:br>
              <a:rPr lang="en-US" sz="2000" dirty="0" smtClean="0"/>
            </a:br>
            <a:r>
              <a:rPr lang="en-US" sz="2000" dirty="0" smtClean="0"/>
              <a:t>Owls incubate the eggs for </a:t>
            </a:r>
            <a:r>
              <a:rPr lang="en-US" sz="2000" dirty="0" smtClean="0"/>
              <a:t>28-30 </a:t>
            </a:r>
            <a:r>
              <a:rPr lang="en-US" sz="2000" dirty="0" smtClean="0"/>
              <a:t>days</a:t>
            </a:r>
            <a:br>
              <a:rPr lang="en-US" sz="2000" dirty="0" smtClean="0"/>
            </a:br>
            <a:r>
              <a:rPr lang="en-US" sz="2000" dirty="0" smtClean="0"/>
              <a:t/>
            </a:r>
            <a:br>
              <a:rPr lang="en-US" sz="2000" dirty="0" smtClean="0"/>
            </a:br>
            <a:r>
              <a:rPr lang="en-US" sz="2000" dirty="0" smtClean="0"/>
              <a:t>Young are born </a:t>
            </a:r>
            <a:br>
              <a:rPr lang="en-US" sz="2000" dirty="0" smtClean="0"/>
            </a:br>
            <a:r>
              <a:rPr lang="en-US" sz="2000" dirty="0" smtClean="0"/>
              <a:t>blind and helpless </a:t>
            </a:r>
            <a:br>
              <a:rPr lang="en-US" sz="2000" dirty="0" smtClean="0"/>
            </a:br>
            <a:r>
              <a:rPr lang="en-US" sz="2000" dirty="0" smtClean="0"/>
              <a:t>= </a:t>
            </a:r>
            <a:r>
              <a:rPr lang="en-US" sz="2000" dirty="0" err="1" smtClean="0"/>
              <a:t>altricial</a:t>
            </a:r>
            <a:r>
              <a:rPr lang="en-US" sz="2000" dirty="0" smtClean="0"/>
              <a:t> </a:t>
            </a:r>
            <a:br>
              <a:rPr lang="en-US" sz="2000" dirty="0" smtClean="0"/>
            </a:br>
            <a:endParaRPr lang="en-US" sz="2000" dirty="0" smtClean="0"/>
          </a:p>
        </p:txBody>
      </p:sp>
      <p:pic>
        <p:nvPicPr>
          <p:cNvPr id="9219" name="Picture 6" descr="Burrowing-1127"/>
          <p:cNvPicPr>
            <a:picLocks noGrp="1" noChangeAspect="1" noChangeArrowheads="1"/>
          </p:cNvPicPr>
          <p:nvPr>
            <p:ph idx="1"/>
          </p:nvPr>
        </p:nvPicPr>
        <p:blipFill>
          <a:blip r:embed="rId2" cstate="print"/>
          <a:srcRect/>
          <a:stretch>
            <a:fillRect/>
          </a:stretch>
        </p:blipFill>
        <p:spPr>
          <a:xfrm>
            <a:off x="457200" y="304800"/>
            <a:ext cx="5410200" cy="6019800"/>
          </a:xfrm>
        </p:spPr>
      </p:pic>
      <p:sp>
        <p:nvSpPr>
          <p:cNvPr id="4" name="Footer Placeholder 3"/>
          <p:cNvSpPr>
            <a:spLocks noGrp="1"/>
          </p:cNvSpPr>
          <p:nvPr>
            <p:ph type="ftr" sz="quarter" idx="11"/>
          </p:nvPr>
        </p:nvSpPr>
        <p:spPr>
          <a:xfrm>
            <a:off x="457200" y="6553200"/>
            <a:ext cx="1447800" cy="304800"/>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685800" y="381000"/>
            <a:ext cx="7467600" cy="533400"/>
          </a:xfrm>
        </p:spPr>
        <p:txBody>
          <a:bodyPr/>
          <a:lstStyle/>
          <a:p>
            <a:pPr eaLnBrk="1" hangingPunct="1"/>
            <a:r>
              <a:rPr lang="en-US" sz="2800" smtClean="0"/>
              <a:t>The Burrow = 3-15 feet or 3 meters = Home </a:t>
            </a:r>
          </a:p>
        </p:txBody>
      </p:sp>
      <p:pic>
        <p:nvPicPr>
          <p:cNvPr id="10243" name="Picture 6" descr="Burrowing-1249"/>
          <p:cNvPicPr>
            <a:picLocks noGrp="1" noChangeAspect="1" noChangeArrowheads="1"/>
          </p:cNvPicPr>
          <p:nvPr>
            <p:ph idx="1"/>
          </p:nvPr>
        </p:nvPicPr>
        <p:blipFill>
          <a:blip r:embed="rId2" cstate="print"/>
          <a:srcRect/>
          <a:stretch>
            <a:fillRect/>
          </a:stretch>
        </p:blipFill>
        <p:spPr>
          <a:xfrm>
            <a:off x="1600200" y="1219200"/>
            <a:ext cx="5181600" cy="5181600"/>
          </a:xfrm>
        </p:spPr>
      </p:pic>
      <p:sp>
        <p:nvSpPr>
          <p:cNvPr id="10244" name="TextBox 3"/>
          <p:cNvSpPr txBox="1">
            <a:spLocks noChangeArrowheads="1"/>
          </p:cNvSpPr>
          <p:nvPr/>
        </p:nvSpPr>
        <p:spPr bwMode="auto">
          <a:xfrm>
            <a:off x="228600" y="2209800"/>
            <a:ext cx="1295400" cy="2862263"/>
          </a:xfrm>
          <a:prstGeom prst="rect">
            <a:avLst/>
          </a:prstGeom>
          <a:noFill/>
          <a:ln w="9525">
            <a:noFill/>
            <a:miter lim="800000"/>
            <a:headEnd/>
            <a:tailEnd/>
          </a:ln>
        </p:spPr>
        <p:txBody>
          <a:bodyPr>
            <a:spAutoFit/>
          </a:bodyPr>
          <a:lstStyle/>
          <a:p>
            <a:r>
              <a:rPr lang="en-US"/>
              <a:t>Protects</a:t>
            </a:r>
          </a:p>
          <a:p>
            <a:r>
              <a:rPr lang="en-US"/>
              <a:t>From</a:t>
            </a:r>
          </a:p>
          <a:p>
            <a:r>
              <a:rPr lang="en-US"/>
              <a:t>Predators&amp; Weather </a:t>
            </a:r>
          </a:p>
          <a:p>
            <a:endParaRPr lang="en-US"/>
          </a:p>
          <a:p>
            <a:r>
              <a:rPr lang="en-US"/>
              <a:t>Raise Young</a:t>
            </a:r>
          </a:p>
          <a:p>
            <a:endParaRPr lang="en-US"/>
          </a:p>
          <a:p>
            <a:r>
              <a:rPr lang="en-US"/>
              <a:t>Store Food</a:t>
            </a:r>
          </a:p>
        </p:txBody>
      </p:sp>
      <p:sp>
        <p:nvSpPr>
          <p:cNvPr id="10245" name="TextBox 4"/>
          <p:cNvSpPr txBox="1">
            <a:spLocks noChangeArrowheads="1"/>
          </p:cNvSpPr>
          <p:nvPr/>
        </p:nvSpPr>
        <p:spPr bwMode="auto">
          <a:xfrm>
            <a:off x="6934200" y="1371600"/>
            <a:ext cx="1920875" cy="5078313"/>
          </a:xfrm>
          <a:prstGeom prst="rect">
            <a:avLst/>
          </a:prstGeom>
          <a:noFill/>
          <a:ln w="9525">
            <a:noFill/>
            <a:miter lim="800000"/>
            <a:headEnd/>
            <a:tailEnd/>
          </a:ln>
        </p:spPr>
        <p:txBody>
          <a:bodyPr>
            <a:spAutoFit/>
          </a:bodyPr>
          <a:lstStyle/>
          <a:p>
            <a:r>
              <a:rPr lang="en-US" dirty="0"/>
              <a:t>Owls add dried </a:t>
            </a:r>
          </a:p>
          <a:p>
            <a:r>
              <a:rPr lang="en-US" dirty="0"/>
              <a:t>plants, feathers, </a:t>
            </a:r>
          </a:p>
          <a:p>
            <a:r>
              <a:rPr lang="en-US" dirty="0"/>
              <a:t>&amp; </a:t>
            </a:r>
            <a:r>
              <a:rPr lang="en-US" dirty="0" smtClean="0"/>
              <a:t>mostly dung </a:t>
            </a:r>
            <a:r>
              <a:rPr lang="en-US" dirty="0"/>
              <a:t>to </a:t>
            </a:r>
            <a:r>
              <a:rPr lang="en-US" dirty="0" smtClean="0"/>
              <a:t>their burrow</a:t>
            </a:r>
            <a:r>
              <a:rPr lang="en-US" dirty="0"/>
              <a:t>.</a:t>
            </a:r>
          </a:p>
          <a:p>
            <a:endParaRPr lang="en-US" dirty="0"/>
          </a:p>
          <a:p>
            <a:r>
              <a:rPr lang="en-US" dirty="0"/>
              <a:t>Why?</a:t>
            </a:r>
          </a:p>
          <a:p>
            <a:endParaRPr lang="en-US" dirty="0"/>
          </a:p>
          <a:p>
            <a:r>
              <a:rPr lang="en-US" dirty="0" smtClean="0"/>
              <a:t>Attract </a:t>
            </a:r>
            <a:r>
              <a:rPr lang="en-US" dirty="0"/>
              <a:t>bugs</a:t>
            </a:r>
          </a:p>
          <a:p>
            <a:endParaRPr lang="en-US" dirty="0"/>
          </a:p>
          <a:p>
            <a:r>
              <a:rPr lang="en-US" dirty="0"/>
              <a:t>Incubate </a:t>
            </a:r>
            <a:r>
              <a:rPr lang="en-US" dirty="0" smtClean="0"/>
              <a:t>eggs,</a:t>
            </a:r>
            <a:endParaRPr lang="en-US" dirty="0"/>
          </a:p>
          <a:p>
            <a:r>
              <a:rPr lang="en-US" dirty="0" smtClean="0"/>
              <a:t>controls </a:t>
            </a:r>
            <a:r>
              <a:rPr lang="en-US" dirty="0"/>
              <a:t>humidity and </a:t>
            </a:r>
            <a:r>
              <a:rPr lang="en-US" dirty="0" smtClean="0"/>
              <a:t>temperature and CO</a:t>
            </a:r>
            <a:r>
              <a:rPr lang="en-US" baseline="30000" dirty="0" smtClean="0"/>
              <a:t>2 </a:t>
            </a:r>
            <a:endParaRPr lang="en-US" dirty="0" smtClean="0"/>
          </a:p>
          <a:p>
            <a:endParaRPr lang="en-US" dirty="0"/>
          </a:p>
          <a:p>
            <a:r>
              <a:rPr lang="en-US" dirty="0" smtClean="0"/>
              <a:t>Indicates burrow is taken</a:t>
            </a:r>
            <a:endParaRPr lang="en-US" dirty="0"/>
          </a:p>
          <a:p>
            <a:endParaRPr lang="en-US" dirty="0"/>
          </a:p>
          <a:p>
            <a:r>
              <a:rPr lang="en-US" dirty="0"/>
              <a:t>= Adaptation</a:t>
            </a:r>
          </a:p>
        </p:txBody>
      </p:sp>
      <p:sp>
        <p:nvSpPr>
          <p:cNvPr id="6" name="Footer Placeholder 5"/>
          <p:cNvSpPr>
            <a:spLocks noGrp="1"/>
          </p:cNvSpPr>
          <p:nvPr>
            <p:ph type="ftr" sz="quarter" idx="11"/>
          </p:nvPr>
        </p:nvSpPr>
        <p:spPr>
          <a:xfrm>
            <a:off x="152400" y="6477000"/>
            <a:ext cx="1219200" cy="231775"/>
          </a:xfrm>
        </p:spPr>
        <p:txBody>
          <a:bodyPr/>
          <a:lstStyle/>
          <a:p>
            <a:pPr>
              <a:defRPr/>
            </a:pPr>
            <a:r>
              <a:rPr lang="en-US" sz="1000" dirty="0" smtClean="0"/>
              <a:t>© Kelly Heffernan</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5402</TotalTime>
  <Words>570</Words>
  <Application>Microsoft Office PowerPoint</Application>
  <PresentationFormat>On-screen Show (4:3)</PresentationFormat>
  <Paragraphs>147</Paragraphs>
  <Slides>16</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Default Design</vt:lpstr>
      <vt:lpstr>South Fl Audubon Society: Project Perch’s Burrowing Owl Basics Kelly Heffernan  Athene Cunicularia  Latin Athene = Greek Goddess of Wisdom, she loved owls    Cunicularia = miner or burrower  All photos by Andy Down, Radpix unless noted otherwise</vt:lpstr>
      <vt:lpstr>Bright Yellow Iris Other Iris Colors Seen Brown, Olive or Straw Colored  Yellow Bill  or Greenish Yellow Bill  Brown Upper Parts Heavily Spotted with White or Buff Brown with White Bars Stripes on Back  Weight = 5oz  or 125-185g &lt; than a ¼ pounder &lt; than a pigeon  Photo by Barb Miller</vt:lpstr>
      <vt:lpstr>Round Head No Eartufts or Earless  Whitish Eyebrows White Feathers Along Brow = Eyebrows White Feathers Under Eyes = Mustache White Feathers Across Throat = Collar  Underparts Buff-White with Dark Barring Beige with Brown Bars Stripes on Front  Long Legs   Unfeathered Legs  Height = 9” or 18-26cm  Photo by Barb Miller   </vt:lpstr>
      <vt:lpstr>   Wingspan = 22”, Long narrow wings, Short tail  </vt:lpstr>
      <vt:lpstr>What do owls eat?</vt:lpstr>
      <vt:lpstr>Howdy Owl </vt:lpstr>
      <vt:lpstr>Males = Females Little Sexual Dimorphism Only North American Owl Females heavier Males taller, more linear Helps to see owls together   Breeding Season February 10 – July 10   Males can look lighter Feathers get sun and the colors lighten or fade “sun-bleached”   Compared to Females  who stay in the burrow  and out of the light</vt:lpstr>
      <vt:lpstr>Owls Breed  1 year old or summer after they are born.  Short lived = 3-4 years Oldest owl = 9 in wild, 10 in captivity  The Eggs 2-11 round white eggs Normally 5-6 eggs Laid every other day Size of a quarter  Owls incubate the eggs for 28-30 days  Young are born  blind and helpless  = altricial  </vt:lpstr>
      <vt:lpstr>The Burrow = 3-15 feet or 3 meters = Home </vt:lpstr>
      <vt:lpstr>How do owls grow up?</vt:lpstr>
      <vt:lpstr>Slide 11</vt:lpstr>
      <vt:lpstr>Slide 12</vt:lpstr>
      <vt:lpstr>Slide 13</vt:lpstr>
      <vt:lpstr>What do owls need to do well = survivorship?</vt:lpstr>
      <vt:lpstr>The risks or pressures that owls face.</vt:lpstr>
      <vt:lpstr>How can we help the owls?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Heffernan</dc:creator>
  <cp:lastModifiedBy>Mike Heffernan</cp:lastModifiedBy>
  <cp:revision>160</cp:revision>
  <dcterms:created xsi:type="dcterms:W3CDTF">2009-08-10T01:12:38Z</dcterms:created>
  <dcterms:modified xsi:type="dcterms:W3CDTF">2013-05-30T18:06:05Z</dcterms:modified>
</cp:coreProperties>
</file>